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2" r:id="rId2"/>
    <p:sldMasterId id="2147483768" r:id="rId3"/>
    <p:sldMasterId id="2147483744" r:id="rId4"/>
  </p:sldMasterIdLst>
  <p:notesMasterIdLst>
    <p:notesMasterId r:id="rId21"/>
  </p:notesMasterIdLst>
  <p:sldIdLst>
    <p:sldId id="286" r:id="rId5"/>
    <p:sldId id="258" r:id="rId6"/>
    <p:sldId id="275" r:id="rId7"/>
    <p:sldId id="296" r:id="rId8"/>
    <p:sldId id="298" r:id="rId9"/>
    <p:sldId id="273" r:id="rId10"/>
    <p:sldId id="297" r:id="rId11"/>
    <p:sldId id="299" r:id="rId12"/>
    <p:sldId id="300" r:id="rId13"/>
    <p:sldId id="301" r:id="rId14"/>
    <p:sldId id="272" r:id="rId15"/>
    <p:sldId id="302" r:id="rId16"/>
    <p:sldId id="303" r:id="rId17"/>
    <p:sldId id="304" r:id="rId18"/>
    <p:sldId id="305" r:id="rId19"/>
    <p:sldId id="28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62" autoAdjust="0"/>
    <p:restoredTop sz="69295" autoAdjust="0"/>
  </p:normalViewPr>
  <p:slideViewPr>
    <p:cSldViewPr>
      <p:cViewPr>
        <p:scale>
          <a:sx n="69" d="100"/>
          <a:sy n="69" d="100"/>
        </p:scale>
        <p:origin x="-1690" y="-8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246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E5B5B2-FB6A-4EDD-980D-DE9071E416DA}" type="datetimeFigureOut">
              <a:rPr lang="en-US" smtClean="0"/>
              <a:t>8/3/2016</a:t>
            </a:fld>
            <a:endParaRPr lang="en-US"/>
          </a:p>
        </p:txBody>
      </p:sp>
      <p:sp>
        <p:nvSpPr>
          <p:cNvPr id="5" name="Notes Placeholder 4"/>
          <p:cNvSpPr>
            <a:spLocks noGrp="1"/>
          </p:cNvSpPr>
          <p:nvPr>
            <p:ph type="body" sz="quarter" idx="3"/>
          </p:nvPr>
        </p:nvSpPr>
        <p:spPr>
          <a:xfrm>
            <a:off x="685800" y="4495800"/>
            <a:ext cx="5486400" cy="39624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93E982-0F6E-4E32-9F71-B120B1EC8F4E}" type="slidenum">
              <a:rPr lang="en-US" smtClean="0"/>
              <a:t>‹#›</a:t>
            </a:fld>
            <a:endParaRPr lang="en-US"/>
          </a:p>
        </p:txBody>
      </p:sp>
      <p:sp>
        <p:nvSpPr>
          <p:cNvPr id="8" name="Slide Image Placeholder 7"/>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115171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flywithmeproductions.com/blog/?attachment_id=21093"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glue.it/faq/"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lickr.com/photos/tabor-roeder/15266873342"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creativecommons.org/licenses/by/2.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sz="1800" dirty="0" smtClean="0"/>
              <a:t>Image: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3"/>
              </a:rPr>
              <a:t>http://flywithmeproductions.com/blog/?attachment_id=21093</a:t>
            </a:r>
            <a:endParaRPr lang="en-US" sz="1200" kern="1200" dirty="0" smtClean="0">
              <a:solidFill>
                <a:schemeClr val="tx1"/>
              </a:solidFill>
              <a:effectLst/>
              <a:latin typeface="+mn-lt"/>
              <a:ea typeface="+mn-ea"/>
              <a:cs typeface="+mn-cs"/>
            </a:endParaRPr>
          </a:p>
          <a:p>
            <a:r>
              <a:rPr lang="en-US" sz="1800" dirty="0" smtClean="0"/>
              <a:t>Pamela</a:t>
            </a:r>
            <a:r>
              <a:rPr lang="en-US" sz="1800" baseline="0" dirty="0" smtClean="0"/>
              <a:t> Lee Richards</a:t>
            </a:r>
            <a:endParaRPr lang="en-US" sz="1800" dirty="0" smtClean="0"/>
          </a:p>
        </p:txBody>
      </p:sp>
      <p:sp>
        <p:nvSpPr>
          <p:cNvPr id="4" name="Slide Number Placeholder 3"/>
          <p:cNvSpPr>
            <a:spLocks noGrp="1"/>
          </p:cNvSpPr>
          <p:nvPr>
            <p:ph type="sldNum" sz="quarter" idx="10"/>
          </p:nvPr>
        </p:nvSpPr>
        <p:spPr/>
        <p:txBody>
          <a:bodyPr/>
          <a:lstStyle/>
          <a:p>
            <a:fld id="{8793E982-0F6E-4E32-9F71-B120B1EC8F4E}" type="slidenum">
              <a:rPr lang="en-US" smtClean="0"/>
              <a:t>1</a:t>
            </a:fld>
            <a:endParaRPr lang="en-US"/>
          </a:p>
        </p:txBody>
      </p:sp>
    </p:spTree>
    <p:extLst>
      <p:ext uri="{BB962C8B-B14F-4D97-AF65-F5344CB8AC3E}">
        <p14:creationId xmlns:p14="http://schemas.microsoft.com/office/powerpoint/2010/main" val="4017021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Image from</a:t>
            </a:r>
            <a:r>
              <a:rPr lang="en-US" baseline="0" dirty="0" smtClean="0"/>
              <a:t> Open Library of the Humanities</a:t>
            </a:r>
            <a:r>
              <a:rPr lang="en-US" dirty="0" smtClean="0"/>
              <a:t>: https://twitter.com/openlibhums/status/757894342572933120</a:t>
            </a:r>
          </a:p>
          <a:p>
            <a:endParaRPr lang="en-US" dirty="0" smtClean="0"/>
          </a:p>
          <a:p>
            <a:r>
              <a:rPr lang="en-US" dirty="0" smtClean="0"/>
              <a:t>SCOAP3 – UC</a:t>
            </a:r>
            <a:r>
              <a:rPr lang="en-US" baseline="0" dirty="0" smtClean="0"/>
              <a:t> paid $166K in 2016; UCSF’s share was $55</a:t>
            </a:r>
          </a:p>
          <a:p>
            <a:r>
              <a:rPr lang="en-US" baseline="0" dirty="0" err="1" smtClean="0"/>
              <a:t>arXiv</a:t>
            </a:r>
            <a:r>
              <a:rPr lang="en-US" baseline="0" dirty="0" smtClean="0"/>
              <a:t> – UC paid $22K in 2016; UCSF’s share was $314</a:t>
            </a:r>
          </a:p>
          <a:p>
            <a:r>
              <a:rPr lang="en-US" baseline="0" dirty="0" smtClean="0"/>
              <a:t>SEP – UC contributed $120K over three years; UCSF’s share was $</a:t>
            </a:r>
            <a:r>
              <a:rPr lang="en-US" baseline="0" dirty="0" smtClean="0"/>
              <a:t>1326 total</a:t>
            </a:r>
            <a:endParaRPr lang="en-US" baseline="0" dirty="0" smtClean="0"/>
          </a:p>
          <a:p>
            <a:r>
              <a:rPr lang="en-US" baseline="0" dirty="0" smtClean="0"/>
              <a:t>OBP – </a:t>
            </a:r>
            <a:r>
              <a:rPr lang="en-US" baseline="0" dirty="0" smtClean="0"/>
              <a:t>CDL </a:t>
            </a:r>
            <a:r>
              <a:rPr lang="en-US" baseline="0" dirty="0" smtClean="0"/>
              <a:t>contributed $5,000 in 2016 ($500 per campus)</a:t>
            </a:r>
          </a:p>
          <a:p>
            <a:r>
              <a:rPr lang="en-US" baseline="0" dirty="0" smtClean="0"/>
              <a:t>OLH – CDL contributed $10 in 2016 ($1,000 per campus)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Luminos</a:t>
            </a:r>
            <a:r>
              <a:rPr lang="en-US" baseline="0" dirty="0" smtClean="0"/>
              <a:t> – CDL contributed $10 in 2016 ($1,000 per campus</a:t>
            </a:r>
            <a:r>
              <a:rPr lang="en-US" baseline="0" dirty="0" smtClean="0"/>
              <a:t>); some UC campuses have contributed separately at a higher level</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r>
              <a:rPr lang="en-US" baseline="0" dirty="0" smtClean="0"/>
              <a:t>SCOAP – particle physics, conversion of 10 journals to OA. Member libraries and institutions pay yearly, and any author can publish in the journals at no cost. Libraries redirect subscription money towards the annual dues. Amounts contributed by each country are commensurate with that country’s share in the worldwide scientific output in HEP.</a:t>
            </a:r>
          </a:p>
          <a:p>
            <a:endParaRPr lang="en-US" baseline="0" dirty="0" smtClean="0"/>
          </a:p>
          <a:p>
            <a:r>
              <a:rPr lang="en-US" baseline="0" dirty="0" err="1" smtClean="0"/>
              <a:t>arXiv</a:t>
            </a:r>
            <a:r>
              <a:rPr lang="en-US" baseline="0" dirty="0" smtClean="0"/>
              <a:t> costs go towards Cornell University for hosting this OA repository for e-prints in physics, math, quantitative biology, statistics, and computer science.</a:t>
            </a:r>
          </a:p>
          <a:p>
            <a:endParaRPr lang="en-US" baseline="0" dirty="0" smtClean="0"/>
          </a:p>
          <a:p>
            <a:r>
              <a:rPr lang="en-US" baseline="0" dirty="0" smtClean="0"/>
              <a:t>SEPIA – Stanford </a:t>
            </a:r>
            <a:r>
              <a:rPr lang="en-US" baseline="0" dirty="0" err="1" smtClean="0"/>
              <a:t>Ency</a:t>
            </a:r>
            <a:r>
              <a:rPr lang="en-US" baseline="0" dirty="0" smtClean="0"/>
              <a:t> Philosophy Int’l Association – membership organization for institutions; one-time membership dues </a:t>
            </a:r>
          </a:p>
          <a:p>
            <a:endParaRPr lang="en-US" dirty="0" smtClean="0"/>
          </a:p>
          <a:p>
            <a:r>
              <a:rPr lang="en-US" dirty="0" smtClean="0"/>
              <a:t>Much</a:t>
            </a:r>
            <a:r>
              <a:rPr lang="en-US" baseline="0" dirty="0" smtClean="0"/>
              <a:t> of the early effort to make scholarly content OA has been focused on the STEM disciplines. There’s now considerable effort to create platforms and models for HSS – humanities and social sciences – content. Since funding is so different for these fields (meaning, no large grants from NIH to help cover APCs), and monographs play a much bigger role than journals as is true for STEM, the models are being designed to suit the HSS community. </a:t>
            </a:r>
          </a:p>
          <a:p>
            <a:endParaRPr lang="en-US" baseline="0" dirty="0" smtClean="0"/>
          </a:p>
          <a:p>
            <a:r>
              <a:rPr lang="en-US" baseline="0" dirty="0" err="1" smtClean="0"/>
              <a:t>Luminos</a:t>
            </a:r>
            <a:r>
              <a:rPr lang="en-US" baseline="0" dirty="0" smtClean="0"/>
              <a:t> membership goes into a pool to support subsidies for publishing books. The cost per book is estimated at $15,000. UC Press charges $7,500 (without any institutional membership discounts) per book outside of UC, and $5000 within UC. </a:t>
            </a:r>
            <a:r>
              <a:rPr lang="en-US" baseline="0" dirty="0" smtClean="0"/>
              <a:t>(Side note: the UCSF OA Publishing Fund covers monographs up to $5,000; this is based on the Collabra amount. So far no applications have been submitted for monographs.) The </a:t>
            </a:r>
            <a:r>
              <a:rPr lang="en-US" baseline="0" dirty="0" smtClean="0"/>
              <a:t>difference between the cost and the charge is made up from membership subsidies. If the author’s institution has contributed via a membership, the title publication fee is discounted between 10% - 30%, depending on the membership level.</a:t>
            </a:r>
          </a:p>
          <a:p>
            <a:endParaRPr lang="en-US" baseline="0" dirty="0" smtClean="0"/>
          </a:p>
          <a:p>
            <a:r>
              <a:rPr lang="en-US" baseline="0" dirty="0" smtClean="0"/>
              <a:t>OLH – publishing platform out of the UK since 2015 for online journals &amp; books in the humanities. Launching with journals; 9 so far. No charges to authors. Runs on the Ubiquity Press platform, a low cost OA platform (same one used by UC Press for Collabra).</a:t>
            </a:r>
          </a:p>
          <a:p>
            <a:r>
              <a:rPr lang="en-US" baseline="0" dirty="0" smtClean="0"/>
              <a:t>Mellon funded; 200 institutional or </a:t>
            </a:r>
            <a:r>
              <a:rPr lang="en-US" baseline="0" dirty="0" err="1" smtClean="0"/>
              <a:t>consortial</a:t>
            </a:r>
            <a:r>
              <a:rPr lang="en-US" baseline="0" dirty="0" smtClean="0"/>
              <a:t> memberships already. Defines itself as a collaborative, or a collective funding model for gold OA in the humanities.</a:t>
            </a:r>
          </a:p>
          <a:p>
            <a:r>
              <a:rPr lang="en-US" baseline="0" dirty="0" smtClean="0"/>
              <a:t>Run by Martin Eve and Caroline Edwards at the University of London</a:t>
            </a:r>
          </a:p>
          <a:p>
            <a:endParaRPr lang="en-US" baseline="0" dirty="0" smtClean="0"/>
          </a:p>
          <a:p>
            <a:r>
              <a:rPr lang="en-US" baseline="0" dirty="0" smtClean="0"/>
              <a:t>OBP - </a:t>
            </a:r>
            <a:r>
              <a:rPr lang="en-US" sz="1200" kern="1200" dirty="0" smtClean="0">
                <a:solidFill>
                  <a:schemeClr val="tx1"/>
                </a:solidFill>
                <a:effectLst/>
                <a:latin typeface="+mn-lt"/>
                <a:ea typeface="+mn-ea"/>
                <a:cs typeface="+mn-cs"/>
              </a:rPr>
              <a:t>A UK-based open access scholarly book publisher in the humanities founded in 2008 that utilizes a mixed economic model of free streaming online access, low-cost downloadable e-versions, library memberships, print sales, and grant funding to subsidize publication costs. 80 titles on platform to date.</a:t>
            </a:r>
          </a:p>
          <a:p>
            <a:r>
              <a:rPr lang="en-US" sz="1200" kern="1200" dirty="0" smtClean="0">
                <a:solidFill>
                  <a:schemeClr val="tx1"/>
                </a:solidFill>
                <a:effectLst/>
                <a:latin typeface="+mn-lt"/>
                <a:ea typeface="+mn-ea"/>
                <a:cs typeface="+mn-cs"/>
              </a:rPr>
              <a:t>$500 annual membership fee per library. </a:t>
            </a:r>
            <a:r>
              <a:rPr lang="en-US" sz="1200" kern="1200" dirty="0" smtClean="0">
                <a:solidFill>
                  <a:schemeClr val="tx1"/>
                </a:solidFill>
                <a:effectLst/>
                <a:latin typeface="+mn-lt"/>
                <a:ea typeface="+mn-ea"/>
                <a:cs typeface="+mn-cs"/>
              </a:rPr>
              <a:t>Membership </a:t>
            </a:r>
            <a:r>
              <a:rPr lang="en-US" sz="1200" kern="1200" dirty="0" smtClean="0">
                <a:solidFill>
                  <a:schemeClr val="tx1"/>
                </a:solidFill>
                <a:effectLst/>
                <a:latin typeface="+mn-lt"/>
                <a:ea typeface="+mn-ea"/>
                <a:cs typeface="+mn-cs"/>
              </a:rPr>
              <a:t>guarantees publication of 12 books per year . Readers from member institutions</a:t>
            </a:r>
            <a:r>
              <a:rPr lang="en-US" sz="1200" kern="1200" baseline="0" dirty="0" smtClean="0">
                <a:solidFill>
                  <a:schemeClr val="tx1"/>
                </a:solidFill>
                <a:effectLst/>
                <a:latin typeface="+mn-lt"/>
                <a:ea typeface="+mn-ea"/>
                <a:cs typeface="+mn-cs"/>
              </a:rPr>
              <a:t> can download formats such as PDF, </a:t>
            </a:r>
            <a:r>
              <a:rPr lang="en-US" sz="1200" kern="1200" baseline="0" dirty="0" err="1" smtClean="0">
                <a:solidFill>
                  <a:schemeClr val="tx1"/>
                </a:solidFill>
                <a:effectLst/>
                <a:latin typeface="+mn-lt"/>
                <a:ea typeface="+mn-ea"/>
                <a:cs typeface="+mn-cs"/>
              </a:rPr>
              <a:t>epub</a:t>
            </a:r>
            <a:r>
              <a:rPr lang="en-US" sz="1200" kern="1200" baseline="0" dirty="0" smtClean="0">
                <a:solidFill>
                  <a:schemeClr val="tx1"/>
                </a:solidFill>
                <a:effectLst/>
                <a:latin typeface="+mn-lt"/>
                <a:ea typeface="+mn-ea"/>
                <a:cs typeface="+mn-cs"/>
              </a:rPr>
              <a:t>, and </a:t>
            </a:r>
            <a:r>
              <a:rPr lang="en-US" sz="1200" kern="1200" baseline="0" dirty="0" err="1" smtClean="0">
                <a:solidFill>
                  <a:schemeClr val="tx1"/>
                </a:solidFill>
                <a:effectLst/>
                <a:latin typeface="+mn-lt"/>
                <a:ea typeface="+mn-ea"/>
                <a:cs typeface="+mn-cs"/>
              </a:rPr>
              <a:t>mobi</a:t>
            </a:r>
            <a:r>
              <a:rPr lang="en-US" sz="1200" kern="1200" baseline="0" dirty="0" smtClean="0">
                <a:solidFill>
                  <a:schemeClr val="tx1"/>
                </a:solidFill>
                <a:effectLst/>
                <a:latin typeface="+mn-lt"/>
                <a:ea typeface="+mn-ea"/>
                <a:cs typeface="+mn-cs"/>
              </a:rPr>
              <a:t>. Non members – can only view full text as HTML on platform or </a:t>
            </a:r>
            <a:r>
              <a:rPr lang="en-US" sz="1200" kern="1200" baseline="0" dirty="0" smtClean="0">
                <a:solidFill>
                  <a:schemeClr val="tx1"/>
                </a:solidFill>
                <a:effectLst/>
                <a:latin typeface="+mn-lt"/>
                <a:ea typeface="+mn-ea"/>
                <a:cs typeface="+mn-cs"/>
              </a:rPr>
              <a:t>embedded on another site. </a:t>
            </a: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Example title: Intellectual Property &amp; Public Health in the Developing World: </a:t>
            </a:r>
          </a:p>
          <a:p>
            <a:r>
              <a:rPr lang="en-US" sz="1200" kern="1200" baseline="0" dirty="0" smtClean="0">
                <a:solidFill>
                  <a:schemeClr val="tx1"/>
                </a:solidFill>
                <a:effectLst/>
                <a:latin typeface="+mn-lt"/>
                <a:ea typeface="+mn-ea"/>
                <a:cs typeface="+mn-cs"/>
              </a:rPr>
              <a:t>http://www.openbookpublishers.com/product/476/intellectual-property-and-public-health-in-the-developing-world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OAN is a not-yet-launched model and platform for HSS publications, that will rely on </a:t>
            </a:r>
            <a:r>
              <a:rPr lang="en-US" sz="1200" kern="1200" dirty="0" smtClean="0">
                <a:solidFill>
                  <a:schemeClr val="tx1"/>
                </a:solidFill>
                <a:effectLst/>
                <a:latin typeface="+mn-lt"/>
                <a:ea typeface="+mn-ea"/>
                <a:cs typeface="+mn-cs"/>
              </a:rPr>
              <a:t>partnerships between scholarly societies, and research libraries. </a:t>
            </a:r>
            <a:r>
              <a:rPr lang="en-US" sz="1200" kern="1200" dirty="0" smtClean="0">
                <a:solidFill>
                  <a:schemeClr val="tx1"/>
                </a:solidFill>
                <a:effectLst/>
                <a:latin typeface="+mn-lt"/>
                <a:ea typeface="+mn-ea"/>
                <a:cs typeface="+mn-cs"/>
              </a:rPr>
              <a:t>This model has far-reaching implications for institutional funding commitment and library role in managing/preserving publications:</a:t>
            </a:r>
          </a:p>
          <a:p>
            <a:r>
              <a:rPr lang="en-US" sz="1200" kern="1200" dirty="0" smtClean="0">
                <a:solidFill>
                  <a:schemeClr val="tx1"/>
                </a:solidFill>
                <a:effectLst/>
                <a:latin typeface="+mn-lt"/>
                <a:ea typeface="+mn-ea"/>
                <a:cs typeface="+mn-cs"/>
              </a:rPr>
              <a:t>https://scholarlykitchen.sspnet.org/2014/05/05/a-modest-proposal-for-scaled-up-open-access/</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477755-A0D5-7D47-B58A-6542547E0306}" type="slidenum">
              <a:rPr lang="en-US">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045193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sz="1600" dirty="0" smtClean="0"/>
              <a:t>Captured from an OLH</a:t>
            </a:r>
            <a:r>
              <a:rPr lang="en-US" sz="1600" baseline="0" dirty="0" smtClean="0"/>
              <a:t> </a:t>
            </a:r>
            <a:r>
              <a:rPr lang="en-US" sz="1600" baseline="0" dirty="0" smtClean="0"/>
              <a:t>tweet and blog </a:t>
            </a:r>
            <a:r>
              <a:rPr lang="en-US" sz="1600" baseline="0" dirty="0" smtClean="0"/>
              <a:t>– demonstrating lots of groundswell for this idea of a collective, driven by not for profits, rather than an APC model</a:t>
            </a:r>
          </a:p>
          <a:p>
            <a:r>
              <a:rPr lang="en-US" sz="1600" dirty="0" smtClean="0"/>
              <a:t>https</a:t>
            </a:r>
            <a:r>
              <a:rPr lang="en-US" sz="1600" dirty="0" smtClean="0"/>
              <a:t>://about.openlibhums.org/2016/07/21/transforming-scholarship-in-the-digital-environment</a:t>
            </a:r>
            <a:r>
              <a:rPr lang="en-US" sz="1600" dirty="0" smtClean="0"/>
              <a:t>/</a:t>
            </a:r>
            <a:endParaRPr lang="en-US" sz="1600" dirty="0"/>
          </a:p>
        </p:txBody>
      </p:sp>
      <p:sp>
        <p:nvSpPr>
          <p:cNvPr id="4" name="Slide Number Placeholder 3"/>
          <p:cNvSpPr>
            <a:spLocks noGrp="1"/>
          </p:cNvSpPr>
          <p:nvPr>
            <p:ph type="sldNum" sz="quarter" idx="10"/>
          </p:nvPr>
        </p:nvSpPr>
        <p:spPr/>
        <p:txBody>
          <a:bodyPr/>
          <a:lstStyle/>
          <a:p>
            <a:fld id="{75477755-A0D5-7D47-B58A-6542547E0306}" type="slidenum">
              <a:rPr lang="en-US">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884680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OA book</a:t>
            </a:r>
            <a:r>
              <a:rPr lang="en-US" sz="1200" kern="1200" baseline="0" dirty="0" smtClean="0">
                <a:solidFill>
                  <a:schemeClr val="tx1"/>
                </a:solidFill>
                <a:effectLst/>
                <a:latin typeface="+mn-lt"/>
                <a:ea typeface="+mn-ea"/>
                <a:cs typeface="+mn-cs"/>
              </a:rPr>
              <a:t> image source: UC Berkeley</a:t>
            </a:r>
          </a:p>
          <a:p>
            <a:pPr lvl="1"/>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Knowledge </a:t>
            </a:r>
            <a:r>
              <a:rPr lang="en-US" sz="1200" kern="1200" dirty="0" smtClean="0">
                <a:solidFill>
                  <a:schemeClr val="tx1"/>
                </a:solidFill>
                <a:effectLst/>
                <a:latin typeface="+mn-lt"/>
                <a:ea typeface="+mn-ea"/>
                <a:cs typeface="+mn-cs"/>
              </a:rPr>
              <a:t>Unlatched – to address the shrinking monograph market</a:t>
            </a:r>
          </a:p>
          <a:p>
            <a:pPr lvl="2"/>
            <a:r>
              <a:rPr lang="en-US" sz="1200" kern="1200" dirty="0" smtClean="0">
                <a:solidFill>
                  <a:schemeClr val="tx1"/>
                </a:solidFill>
                <a:effectLst/>
                <a:latin typeface="+mn-lt"/>
                <a:ea typeface="+mn-ea"/>
                <a:cs typeface="+mn-cs"/>
              </a:rPr>
              <a:t>Round 1: 297 libraries, 28 front list titles from 13 publishers; $1120 per library; $43 per book</a:t>
            </a:r>
          </a:p>
          <a:p>
            <a:pPr lvl="2"/>
            <a:r>
              <a:rPr lang="en-US" sz="1200" kern="1200" dirty="0" smtClean="0">
                <a:solidFill>
                  <a:schemeClr val="tx1"/>
                </a:solidFill>
                <a:effectLst/>
                <a:latin typeface="+mn-lt"/>
                <a:ea typeface="+mn-ea"/>
                <a:cs typeface="+mn-cs"/>
              </a:rPr>
              <a:t>Round 2: 300 libraries, 24 countries, </a:t>
            </a:r>
          </a:p>
          <a:p>
            <a:pPr lvl="2"/>
            <a:r>
              <a:rPr lang="en-US" sz="1200" kern="1200" dirty="0" smtClean="0">
                <a:solidFill>
                  <a:schemeClr val="tx1"/>
                </a:solidFill>
                <a:effectLst/>
                <a:latin typeface="+mn-lt"/>
                <a:ea typeface="+mn-ea"/>
                <a:cs typeface="+mn-cs"/>
              </a:rPr>
              <a:t>Anthropology, history, literature, media/communications, and by university press</a:t>
            </a:r>
          </a:p>
          <a:p>
            <a:pPr lvl="1"/>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Unglue.it – crowdsourced unlocking of </a:t>
            </a:r>
            <a:r>
              <a:rPr lang="en-US" sz="1200" kern="1200" dirty="0" err="1" smtClean="0">
                <a:solidFill>
                  <a:schemeClr val="tx1"/>
                </a:solidFill>
                <a:effectLst/>
                <a:latin typeface="+mn-lt"/>
                <a:ea typeface="+mn-ea"/>
                <a:cs typeface="+mn-cs"/>
              </a:rPr>
              <a:t>ebooks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Pledge Campaigns, Buy-to-Unglue Campaigns, and Thanks-for-Ungluing Campaign: </a:t>
            </a:r>
            <a:r>
              <a:rPr lang="en-US" sz="1200" u="sng" kern="1200" dirty="0" smtClean="0">
                <a:solidFill>
                  <a:schemeClr val="tx1"/>
                </a:solidFill>
                <a:effectLst/>
                <a:latin typeface="+mn-lt"/>
                <a:ea typeface="+mn-ea"/>
                <a:cs typeface="+mn-cs"/>
                <a:hlinkClick r:id="rId3"/>
              </a:rPr>
              <a:t>https://unglue.it/faq/</a:t>
            </a:r>
            <a:endParaRPr lang="en-US" dirty="0" smtClean="0"/>
          </a:p>
        </p:txBody>
      </p:sp>
      <p:sp>
        <p:nvSpPr>
          <p:cNvPr id="4" name="Slide Number Placeholder 3"/>
          <p:cNvSpPr>
            <a:spLocks noGrp="1"/>
          </p:cNvSpPr>
          <p:nvPr>
            <p:ph type="sldNum" sz="quarter" idx="10"/>
          </p:nvPr>
        </p:nvSpPr>
        <p:spPr/>
        <p:txBody>
          <a:bodyPr/>
          <a:lstStyle/>
          <a:p>
            <a:fld id="{75477755-A0D5-7D47-B58A-6542547E0306}" type="slidenum">
              <a:rPr lang="en-US">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045193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addition to this impressive surge of activity around OA publishing, there are several movements underway to “flip”, large scale, subscription-based publishing to open access. This is because, despite the impressive growth of OA publishing, and all of these newer publishing initiatives, open access still represents the minority of scholarly content that gets produced. </a:t>
            </a:r>
          </a:p>
          <a:p>
            <a:endParaRPr lang="en-US" baseline="0" dirty="0" smtClean="0"/>
          </a:p>
          <a:p>
            <a:r>
              <a:rPr lang="en-US" baseline="0" dirty="0" smtClean="0"/>
              <a:t>Scholars and librarians are beginning to see that the idea of all the established literature switching to OA, or migrating to new OA publications, isn’t going to happen on its own. There are tens of thousands of subscription journals, and the reality is that the publishers that own them dominate the market. They also tend to follow the demands of their readers, and so if those readers aren’t pushing for massive change, it’s not going to happen.</a:t>
            </a:r>
          </a:p>
          <a:p>
            <a:endParaRPr lang="en-US" baseline="0" dirty="0" smtClean="0"/>
          </a:p>
          <a:p>
            <a:r>
              <a:rPr lang="en-US" baseline="0" dirty="0" smtClean="0"/>
              <a:t>Initiatives like the ones listed here aim to transform for institutional/library budgets from supporting subscription content to OA content.</a:t>
            </a:r>
          </a:p>
          <a:p>
            <a:endParaRPr lang="en-US" baseline="0" dirty="0" smtClean="0"/>
          </a:p>
          <a:p>
            <a:r>
              <a:rPr lang="en-US" sz="1100" baseline="0" dirty="0" smtClean="0"/>
              <a:t>Berlin12: Staging the OA Transformation of Subscription Journals, December 2015</a:t>
            </a:r>
          </a:p>
          <a:p>
            <a:r>
              <a:rPr lang="en-US" sz="1100" baseline="0" dirty="0" smtClean="0"/>
              <a:t>Resulted in the OA2020 initiative, with Roadmap and an Expression of Interest document inviting signatures. 58 organizations so far, mostly European. From U.S., only Cal State Northridge has signed on; there’s been lots of concerned expressed by ARL and US libraries. The chief concern is that it will cost more to convert our collections budgets towards gold OA.</a:t>
            </a:r>
            <a:endParaRPr lang="en-US" sz="1100" dirty="0"/>
          </a:p>
        </p:txBody>
      </p:sp>
      <p:sp>
        <p:nvSpPr>
          <p:cNvPr id="4" name="Slide Number Placeholder 3"/>
          <p:cNvSpPr>
            <a:spLocks noGrp="1"/>
          </p:cNvSpPr>
          <p:nvPr>
            <p:ph type="sldNum" sz="quarter" idx="10"/>
          </p:nvPr>
        </p:nvSpPr>
        <p:spPr/>
        <p:txBody>
          <a:bodyPr/>
          <a:lstStyle/>
          <a:p>
            <a:fld id="{8793E982-0F6E-4E32-9F71-B120B1EC8F4E}" type="slidenum">
              <a:rPr lang="en-US" smtClean="0"/>
              <a:t>13</a:t>
            </a:fld>
            <a:endParaRPr lang="en-US"/>
          </a:p>
        </p:txBody>
      </p:sp>
    </p:spTree>
    <p:extLst>
      <p:ext uri="{BB962C8B-B14F-4D97-AF65-F5344CB8AC3E}">
        <p14:creationId xmlns:p14="http://schemas.microsoft.com/office/powerpoint/2010/main" val="2161353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Image from http://www.openbookpublishers.com/read/978-1-909254-90-9, Denis Diderot ‘Rameau’s Nephew</a:t>
            </a:r>
            <a:r>
              <a:rPr lang="en-US" baseline="0" dirty="0" smtClean="0"/>
              <a:t>’ book cover</a:t>
            </a:r>
            <a:endParaRPr lang="en-US" baseline="0" dirty="0" smtClean="0"/>
          </a:p>
          <a:p>
            <a:endParaRPr lang="en-US" baseline="0" dirty="0" smtClean="0"/>
          </a:p>
          <a:p>
            <a:r>
              <a:rPr lang="en-US" baseline="0" dirty="0" smtClean="0"/>
              <a:t>Europe, and particularly Holland, has been much more aggressive than the U.S. with regards to the idea of flipping. They have followed the gold route.</a:t>
            </a:r>
          </a:p>
          <a:p>
            <a:r>
              <a:rPr lang="en-US" baseline="0" dirty="0" smtClean="0"/>
              <a:t>In January 2014, the Dutch minister for education, culture and science decreed that 60% of Dutch research articles must be OA by 2019; and 100% by 2024.</a:t>
            </a:r>
          </a:p>
          <a:p>
            <a:r>
              <a:rPr lang="en-US" baseline="0" dirty="0" smtClean="0"/>
              <a:t>Read http://www.vsnu.nl/files/documents/Publications/Factsheets/21_Factsheet_OpenAccess_EN.pdf</a:t>
            </a:r>
          </a:p>
          <a:p>
            <a:endParaRPr lang="en-US" baseline="0" dirty="0" smtClean="0"/>
          </a:p>
          <a:p>
            <a:r>
              <a:rPr lang="en-US" baseline="0" dirty="0" smtClean="0"/>
              <a:t>From https://www.insidehighered.com/news/2015/01/09/dutch-universities-fight-publishers-over-open-access:</a:t>
            </a:r>
          </a:p>
          <a:p>
            <a:r>
              <a:rPr lang="en-US" baseline="0" dirty="0" smtClean="0"/>
              <a:t>“</a:t>
            </a:r>
            <a:r>
              <a:rPr lang="en-US" dirty="0" smtClean="0"/>
              <a:t>Gerard Meijer, president of </a:t>
            </a:r>
            <a:r>
              <a:rPr lang="en-US" dirty="0" err="1" smtClean="0"/>
              <a:t>Radboud</a:t>
            </a:r>
            <a:r>
              <a:rPr lang="en-US" dirty="0" smtClean="0"/>
              <a:t> University and one of the lead negotiators for the Dutch universities, said that in addition to preserving access to their subscription journals, the universities wanted publishers to permit </a:t>
            </a:r>
            <a:r>
              <a:rPr lang="en-US" b="1" dirty="0" smtClean="0"/>
              <a:t>all future articles whose corresponding author has a Dutch affiliation </a:t>
            </a:r>
            <a:r>
              <a:rPr lang="en-US" dirty="0" smtClean="0"/>
              <a:t>to be published on an open access basis for </a:t>
            </a:r>
            <a:r>
              <a:rPr lang="en-US" b="1" dirty="0" smtClean="0"/>
              <a:t>no extra charge</a:t>
            </a:r>
            <a:r>
              <a:rPr lang="en-US" dirty="0" smtClean="0"/>
              <a:t>. He said universities were also unwilling to tolerate any more above-inflation price rises.”</a:t>
            </a:r>
          </a:p>
          <a:p>
            <a:endParaRPr lang="en-US" dirty="0" smtClean="0"/>
          </a:p>
          <a:p>
            <a:r>
              <a:rPr lang="en-US" dirty="0" smtClean="0"/>
              <a:t>So far, Netherlands</a:t>
            </a:r>
            <a:r>
              <a:rPr lang="en-US" baseline="0" dirty="0" smtClean="0"/>
              <a:t> </a:t>
            </a:r>
            <a:r>
              <a:rPr lang="en-US" dirty="0" smtClean="0"/>
              <a:t>have negotiated</a:t>
            </a:r>
            <a:r>
              <a:rPr lang="en-US" baseline="0" dirty="0" smtClean="0"/>
              <a:t> journal subscription deals including OA publishing for Dutch authors </a:t>
            </a:r>
            <a:r>
              <a:rPr lang="en-US" b="1" baseline="0" dirty="0" smtClean="0"/>
              <a:t>at no extra cost </a:t>
            </a:r>
            <a:r>
              <a:rPr lang="en-US" baseline="0" dirty="0" smtClean="0"/>
              <a:t>with Springer, Elsevier, Wiley, </a:t>
            </a:r>
            <a:r>
              <a:rPr lang="en-US" baseline="0" dirty="0" err="1" smtClean="0"/>
              <a:t>Karger</a:t>
            </a:r>
            <a:r>
              <a:rPr lang="en-US" baseline="0" dirty="0" smtClean="0"/>
              <a:t>, de </a:t>
            </a:r>
            <a:r>
              <a:rPr lang="en-US" baseline="0" dirty="0" err="1" smtClean="0"/>
              <a:t>Gruyter</a:t>
            </a:r>
            <a:r>
              <a:rPr lang="en-US" baseline="0" dirty="0" smtClean="0"/>
              <a:t>, and Taylor &amp; Francis. </a:t>
            </a:r>
          </a:p>
          <a:p>
            <a:endParaRPr lang="en-US" baseline="0" dirty="0" smtClean="0"/>
          </a:p>
          <a:p>
            <a:r>
              <a:rPr lang="en-US" baseline="0" dirty="0" smtClean="0"/>
              <a:t>Sweden Library Consortium signed an agreement with Springer “combining reading access and open access publishing in one payment scheme.”</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793E982-0F6E-4E32-9F71-B120B1EC8F4E}" type="slidenum">
              <a:rPr lang="en-US" smtClean="0"/>
              <a:t>14</a:t>
            </a:fld>
            <a:endParaRPr lang="en-US"/>
          </a:p>
        </p:txBody>
      </p:sp>
    </p:spTree>
    <p:extLst>
      <p:ext uri="{BB962C8B-B14F-4D97-AF65-F5344CB8AC3E}">
        <p14:creationId xmlns:p14="http://schemas.microsoft.com/office/powerpoint/2010/main" val="2161353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Eli </a:t>
            </a:r>
            <a:r>
              <a:rPr lang="en-US" dirty="0" err="1" smtClean="0"/>
              <a:t>Christman</a:t>
            </a:r>
            <a:r>
              <a:rPr lang="en-US" dirty="0" smtClean="0"/>
              <a:t>, CC BY 2.0, https://www.flickr.com/photos/gammaman/7986229724</a:t>
            </a:r>
          </a:p>
          <a:p>
            <a:endParaRPr lang="en-US" dirty="0" smtClean="0"/>
          </a:p>
          <a:p>
            <a:r>
              <a:rPr lang="en-US" dirty="0" smtClean="0"/>
              <a:t>http</a:t>
            </a:r>
            <a:r>
              <a:rPr lang="en-US" dirty="0" smtClean="0"/>
              <a:t>://icis.ucdavis.edu/?</a:t>
            </a:r>
            <a:r>
              <a:rPr lang="en-US" dirty="0" smtClean="0"/>
              <a:t>page_id=713</a:t>
            </a:r>
          </a:p>
          <a:p>
            <a:r>
              <a:rPr lang="en-US" dirty="0" smtClean="0"/>
              <a:t>Susan Boone contributed</a:t>
            </a:r>
            <a:r>
              <a:rPr lang="en-US" baseline="0" dirty="0" smtClean="0"/>
              <a:t> several years of painstakingly collected library journal expenditures over a five year period for this project.</a:t>
            </a:r>
            <a:endParaRPr lang="en-US" dirty="0" smtClean="0"/>
          </a:p>
          <a:p>
            <a:endParaRPr lang="en-US" dirty="0" smtClean="0"/>
          </a:p>
          <a:p>
            <a:r>
              <a:rPr lang="en-US" dirty="0" smtClean="0"/>
              <a:t>UCSF APC if</a:t>
            </a:r>
            <a:r>
              <a:rPr lang="en-US" baseline="0" dirty="0" smtClean="0"/>
              <a:t> grant-funded articles removed, based on library budget: $1676</a:t>
            </a:r>
          </a:p>
          <a:p>
            <a:endParaRPr lang="en-US" baseline="0" dirty="0" smtClean="0"/>
          </a:p>
          <a:p>
            <a:r>
              <a:rPr lang="en-US" baseline="0" dirty="0" smtClean="0"/>
              <a:t>In 2013, UCSF paid $7.05MM on APCs, for 3,104 papers (corresponding author), at $2,271 average</a:t>
            </a:r>
          </a:p>
          <a:p>
            <a:endParaRPr lang="en-US" baseline="0"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793E982-0F6E-4E32-9F71-B120B1EC8F4E}" type="slidenum">
              <a:rPr lang="en-US" smtClean="0"/>
              <a:t>15</a:t>
            </a:fld>
            <a:endParaRPr lang="en-US"/>
          </a:p>
        </p:txBody>
      </p:sp>
    </p:spTree>
    <p:extLst>
      <p:ext uri="{BB962C8B-B14F-4D97-AF65-F5344CB8AC3E}">
        <p14:creationId xmlns:p14="http://schemas.microsoft.com/office/powerpoint/2010/main" val="2161353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Image: CC BY NC SA 2.0, </a:t>
            </a:r>
            <a:r>
              <a:rPr lang="en-US" dirty="0" err="1" smtClean="0"/>
              <a:t>biblioteekje</a:t>
            </a:r>
            <a:r>
              <a:rPr lang="en-US" dirty="0" smtClean="0"/>
              <a:t>, https://www.flickr.com/photos/biblioteekje/3992172265</a:t>
            </a:r>
            <a:endParaRPr lang="en-US" dirty="0"/>
          </a:p>
        </p:txBody>
      </p:sp>
      <p:sp>
        <p:nvSpPr>
          <p:cNvPr id="4" name="Slide Number Placeholder 3"/>
          <p:cNvSpPr>
            <a:spLocks noGrp="1"/>
          </p:cNvSpPr>
          <p:nvPr>
            <p:ph type="sldNum" sz="quarter" idx="10"/>
          </p:nvPr>
        </p:nvSpPr>
        <p:spPr/>
        <p:txBody>
          <a:bodyPr/>
          <a:lstStyle/>
          <a:p>
            <a:fld id="{8793E982-0F6E-4E32-9F71-B120B1EC8F4E}" type="slidenum">
              <a:rPr lang="en-US" smtClean="0"/>
              <a:t>16</a:t>
            </a:fld>
            <a:endParaRPr lang="en-US"/>
          </a:p>
        </p:txBody>
      </p:sp>
    </p:spTree>
    <p:extLst>
      <p:ext uri="{BB962C8B-B14F-4D97-AF65-F5344CB8AC3E}">
        <p14:creationId xmlns:p14="http://schemas.microsoft.com/office/powerpoint/2010/main" val="2592213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a:t>
            </a:r>
            <a:r>
              <a:rPr lang="en-US" sz="1000" dirty="0" smtClean="0">
                <a:hlinkClick r:id="rId3"/>
              </a:rPr>
              <a:t>Packers vs Jets</a:t>
            </a:r>
            <a:r>
              <a:rPr lang="en-US" sz="1000" dirty="0" smtClean="0"/>
              <a:t>” by Phil Roeder, </a:t>
            </a:r>
            <a:r>
              <a:rPr lang="en-US" sz="1000" dirty="0" smtClean="0">
                <a:hlinkClick r:id="rId4"/>
              </a:rPr>
              <a:t>CC BY 2.0</a:t>
            </a:r>
            <a:endParaRPr lang="en-US" sz="1000" dirty="0" smtClean="0"/>
          </a:p>
          <a:p>
            <a:endParaRPr lang="en-US" sz="1800" dirty="0" smtClean="0"/>
          </a:p>
          <a:p>
            <a:r>
              <a:rPr lang="en-US" sz="1100" dirty="0" smtClean="0"/>
              <a:t>It’s important to </a:t>
            </a:r>
            <a:r>
              <a:rPr lang="en-US" sz="1100" baseline="0" dirty="0" smtClean="0"/>
              <a:t>highlight that when it comes to OA, there are two distinct types: green open access and gold open access. Green open access is achieved through open access policies, whereby a version of a published work is deposited in an OA repository. The work is published as usual with a publisher, and the author makes a version of it available  for free. Think of the UC OA Policy, or the NIH Public Access Policy.</a:t>
            </a:r>
          </a:p>
          <a:p>
            <a:endParaRPr lang="en-US" sz="1100" baseline="0" dirty="0" smtClean="0"/>
          </a:p>
          <a:p>
            <a:r>
              <a:rPr lang="en-US" sz="1100" baseline="0" dirty="0" smtClean="0"/>
              <a:t>Then there’s open access content that gets published directly by the publisher. Think PLOS and </a:t>
            </a:r>
            <a:r>
              <a:rPr lang="en-US" sz="1100" baseline="0" dirty="0" err="1" smtClean="0"/>
              <a:t>BioMed</a:t>
            </a:r>
            <a:r>
              <a:rPr lang="en-US" sz="1100" baseline="0" dirty="0" smtClean="0"/>
              <a:t> Central. This model is commonly referred to as “gold OA”. Many people associate gold OA with an author-pays model, but it doesn’t necessary have to be author-pays. It just means that the publisher is producing open access content, however that may be paid for.</a:t>
            </a:r>
          </a:p>
          <a:p>
            <a:endParaRPr lang="en-US" sz="1100" baseline="0" dirty="0" smtClean="0"/>
          </a:p>
          <a:p>
            <a:r>
              <a:rPr lang="en-US" sz="1100" baseline="0" dirty="0" smtClean="0"/>
              <a:t>What I’m going to be talking about today is the myriad of models of gold open access. While green OA policies and models are commendable, </a:t>
            </a:r>
            <a:r>
              <a:rPr lang="en-US" sz="1100" baseline="0" dirty="0" smtClean="0"/>
              <a:t>so far uptake has been low unless research funding is involved (NIH Policy).</a:t>
            </a:r>
            <a:endParaRPr lang="en-US" sz="1100" baseline="0" dirty="0" smtClean="0"/>
          </a:p>
        </p:txBody>
      </p:sp>
      <p:sp>
        <p:nvSpPr>
          <p:cNvPr id="4" name="Slide Number Placeholder 3"/>
          <p:cNvSpPr>
            <a:spLocks noGrp="1"/>
          </p:cNvSpPr>
          <p:nvPr>
            <p:ph type="sldNum" sz="quarter" idx="10"/>
          </p:nvPr>
        </p:nvSpPr>
        <p:spPr/>
        <p:txBody>
          <a:bodyPr/>
          <a:lstStyle/>
          <a:p>
            <a:fld id="{75477755-A0D5-7D47-B58A-6542547E0306}"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045193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sz="1100" dirty="0" smtClean="0"/>
              <a:t>Source: http://science-metrix.com/files/science-metrix/publications/d_1.8_sm_ec_dg-rtd_proportion_oa_1996-2013_v11p.pdf (pp.26-27)</a:t>
            </a:r>
          </a:p>
          <a:p>
            <a:endParaRPr lang="en-US" sz="1100" dirty="0" smtClean="0"/>
          </a:p>
          <a:p>
            <a:r>
              <a:rPr lang="en-US" sz="1200" kern="1200" dirty="0" smtClean="0">
                <a:solidFill>
                  <a:schemeClr val="tx1"/>
                </a:solidFill>
                <a:effectLst/>
                <a:latin typeface="+mn-lt"/>
                <a:ea typeface="+mn-ea"/>
                <a:cs typeface="+mn-cs"/>
              </a:rPr>
              <a:t>Figure 6: Growth of the proportion and number of Green OA papers as measured in April 2014, 1996–2013 </a:t>
            </a:r>
          </a:p>
          <a:p>
            <a:r>
              <a:rPr lang="en-US" sz="1200" kern="1200" dirty="0" smtClean="0">
                <a:solidFill>
                  <a:schemeClr val="tx1"/>
                </a:solidFill>
                <a:effectLst/>
                <a:latin typeface="+mn-lt"/>
                <a:ea typeface="+mn-ea"/>
                <a:cs typeface="+mn-cs"/>
              </a:rPr>
              <a:t>Source: Computed by Science-Metrix using Scopus as well as ROAR, </a:t>
            </a:r>
            <a:r>
              <a:rPr lang="en-US" sz="1200" kern="1200" dirty="0" err="1" smtClean="0">
                <a:solidFill>
                  <a:schemeClr val="tx1"/>
                </a:solidFill>
                <a:effectLst/>
                <a:latin typeface="+mn-lt"/>
                <a:ea typeface="+mn-ea"/>
                <a:cs typeface="+mn-cs"/>
              </a:rPr>
              <a:t>OpenDOAR</a:t>
            </a:r>
            <a:r>
              <a:rPr lang="en-US" sz="1200" kern="1200" dirty="0" smtClean="0">
                <a:solidFill>
                  <a:schemeClr val="tx1"/>
                </a:solidFill>
                <a:effectLst/>
                <a:latin typeface="+mn-lt"/>
                <a:ea typeface="+mn-ea"/>
                <a:cs typeface="+mn-cs"/>
              </a:rPr>
              <a:t>, and institutional repositories. </a:t>
            </a:r>
          </a:p>
          <a:p>
            <a:endParaRPr lang="en-US" sz="1100" dirty="0" smtClean="0"/>
          </a:p>
          <a:p>
            <a:r>
              <a:rPr lang="en-US" sz="1100" dirty="0" smtClean="0"/>
              <a:t>The growth</a:t>
            </a:r>
            <a:r>
              <a:rPr lang="en-US" sz="1100" baseline="0" dirty="0" smtClean="0"/>
              <a:t> of green OA papers was 8.8% between 1997 and 2011. The green OA papers measured here are from repositories, and does not include papers in PMC (this is because PMC is a mix of publisher deposited and author self-archived content).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Figure 7: Growth of the proportion and number of papers published in Gold OA journals as measured in April 2014, 1996–2013 </a:t>
            </a:r>
          </a:p>
          <a:p>
            <a:r>
              <a:rPr lang="en-US" sz="1200" kern="1200" dirty="0" smtClean="0">
                <a:solidFill>
                  <a:schemeClr val="tx1"/>
                </a:solidFill>
                <a:effectLst/>
                <a:latin typeface="+mn-lt"/>
                <a:ea typeface="+mn-ea"/>
                <a:cs typeface="+mn-cs"/>
              </a:rPr>
              <a:t>Source: Computed by Science-Metrix using Scopus as well as DOAJ and </a:t>
            </a:r>
            <a:r>
              <a:rPr lang="en-US" sz="1200" kern="1200" dirty="0" err="1" smtClean="0">
                <a:solidFill>
                  <a:schemeClr val="tx1"/>
                </a:solidFill>
                <a:effectLst/>
                <a:latin typeface="+mn-lt"/>
                <a:ea typeface="+mn-ea"/>
                <a:cs typeface="+mn-cs"/>
              </a:rPr>
              <a:t>PubMedCentral</a:t>
            </a:r>
            <a:endParaRPr lang="en-US" sz="1200" kern="1200" dirty="0" smtClean="0">
              <a:solidFill>
                <a:schemeClr val="tx1"/>
              </a:solidFill>
              <a:effectLst/>
              <a:latin typeface="+mn-lt"/>
              <a:ea typeface="+mn-ea"/>
              <a:cs typeface="+mn-cs"/>
            </a:endParaRPr>
          </a:p>
          <a:p>
            <a:endParaRPr lang="en-US" sz="1100" baseline="0" dirty="0" smtClean="0"/>
          </a:p>
          <a:p>
            <a:r>
              <a:rPr lang="en-US" sz="1200" kern="1200" dirty="0" smtClean="0">
                <a:solidFill>
                  <a:schemeClr val="tx1"/>
                </a:solidFill>
                <a:effectLst/>
                <a:latin typeface="+mn-lt"/>
                <a:ea typeface="+mn-ea"/>
                <a:cs typeface="+mn-cs"/>
              </a:rPr>
              <a:t>Gold OA papers indexed in Scopus grew exponentially up until 2012. The growth rate was 24% per year between 1996 and 2012, which means that the number of papers </a:t>
            </a:r>
          </a:p>
          <a:p>
            <a:r>
              <a:rPr lang="en-US" sz="1200" kern="1200" dirty="0" smtClean="0">
                <a:solidFill>
                  <a:schemeClr val="tx1"/>
                </a:solidFill>
                <a:effectLst/>
                <a:latin typeface="+mn-lt"/>
                <a:ea typeface="+mn-ea"/>
                <a:cs typeface="+mn-cs"/>
              </a:rPr>
              <a:t>published in Gold OA journals doubles every 3.2 years. A decrease is observed for 2013, which cannot be readily explained. One hypothesis is that the number of Gold OA journals indexed by the Scopus database has dropped or that these articles took longer than the average article to be indexed by Elsevier. At the moment, about 1,380,000 papers from Gold journals are indexed in Scopus for 1996 to 2013.</a:t>
            </a:r>
            <a:endParaRPr lang="en-US" sz="1100" baseline="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75477755-A0D5-7D47-B58A-6542547E0306}" type="slidenum">
              <a:rPr lang="en-US">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884680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APC model is the best established OA publishing model, and is the most popular one in the health sciences</a:t>
            </a:r>
            <a:r>
              <a:rPr lang="en-US" baseline="0" dirty="0" smtClean="0"/>
              <a:t> and STEM fields. PLOS really spearheaded this model when it started its first journal PLOS Biology in 2003. </a:t>
            </a:r>
          </a:p>
          <a:p>
            <a:endParaRPr lang="en-US" baseline="0" dirty="0" smtClean="0"/>
          </a:p>
          <a:p>
            <a:r>
              <a:rPr lang="en-US" baseline="0" dirty="0" smtClean="0"/>
              <a:t>The basis of this model is that that the author pays a fee once their article is accepted for publication. This fee guarantees that the article will be made freely and openly accessible immediately upon publication. And usually the author retains most of their rights under a Creative Commons license. </a:t>
            </a:r>
          </a:p>
          <a:p>
            <a:endParaRPr lang="en-US" baseline="0" dirty="0" smtClean="0"/>
          </a:p>
          <a:p>
            <a:r>
              <a:rPr lang="en-US" baseline="0" dirty="0" smtClean="0"/>
              <a:t>While established publishers like Elsevier and Wiley at first disparaged open access publishing, they eventually embraced it. Now every major commercial publisher and many society publishers publish both fully OA journals (e.g. </a:t>
            </a:r>
            <a:r>
              <a:rPr lang="en-US" baseline="0" dirty="0" err="1" smtClean="0"/>
              <a:t>SpringerOpen</a:t>
            </a:r>
            <a:r>
              <a:rPr lang="en-US" baseline="0" dirty="0" smtClean="0"/>
              <a:t>), and in addition offer hybrid OA options. </a:t>
            </a:r>
            <a:r>
              <a:rPr lang="en-US" baseline="0" dirty="0" smtClean="0"/>
              <a:t>Hybrid OA </a:t>
            </a:r>
            <a:r>
              <a:rPr lang="en-US" baseline="0" dirty="0" smtClean="0"/>
              <a:t>means that authors pay an APC to make an article within a subscription journal OA; so that there’s a mix of toll-based and open content in the publication.</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APCs can ran from a few hundred $ and up to $5000 for the most popular, high impact journals (e.g. Nature Communications).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model is often referred to as </a:t>
            </a:r>
            <a:r>
              <a:rPr lang="en-US" b="1" baseline="0" dirty="0" smtClean="0"/>
              <a:t>“author pays</a:t>
            </a:r>
            <a:r>
              <a:rPr lang="en-US" baseline="0" dirty="0" smtClean="0"/>
              <a:t>”. Authors pay out of either grant funds, departmental funds, or their own pocket. Some publishers such as PLOS and BMC offer fund waivers if the authors testify to their inability to pay.</a:t>
            </a:r>
          </a:p>
        </p:txBody>
      </p:sp>
      <p:sp>
        <p:nvSpPr>
          <p:cNvPr id="4" name="Slide Number Placeholder 3"/>
          <p:cNvSpPr>
            <a:spLocks noGrp="1"/>
          </p:cNvSpPr>
          <p:nvPr>
            <p:ph type="sldNum" sz="quarter" idx="10"/>
          </p:nvPr>
        </p:nvSpPr>
        <p:spPr/>
        <p:txBody>
          <a:bodyPr/>
          <a:lstStyle/>
          <a:p>
            <a:fld id="{8793E982-0F6E-4E32-9F71-B120B1EC8F4E}" type="slidenum">
              <a:rPr lang="en-US" smtClean="0"/>
              <a:t>4</a:t>
            </a:fld>
            <a:endParaRPr lang="en-US"/>
          </a:p>
        </p:txBody>
      </p:sp>
    </p:spTree>
    <p:extLst>
      <p:ext uri="{BB962C8B-B14F-4D97-AF65-F5344CB8AC3E}">
        <p14:creationId xmlns:p14="http://schemas.microsoft.com/office/powerpoint/2010/main" val="367285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https://peerj.com/articles/2051/, DOI: 10.7717/peerj.2051/fig-2</a:t>
            </a:r>
          </a:p>
          <a:p>
            <a:endParaRPr lang="en-US" dirty="0" smtClean="0"/>
          </a:p>
          <a:p>
            <a:r>
              <a:rPr lang="en-US" dirty="0" smtClean="0"/>
              <a:t>APCs </a:t>
            </a:r>
            <a:r>
              <a:rPr lang="en-US" dirty="0" smtClean="0"/>
              <a:t>are now well-established, and some publishers experiment</a:t>
            </a:r>
            <a:r>
              <a:rPr lang="en-US" baseline="0" dirty="0" smtClean="0"/>
              <a:t> with new ways to pay for OA publishing in order to make it more affordable and equitable for all academics.</a:t>
            </a:r>
          </a:p>
          <a:p>
            <a:endParaRPr lang="en-US" baseline="0" dirty="0" smtClean="0"/>
          </a:p>
          <a:p>
            <a:r>
              <a:rPr lang="en-US" baseline="0" dirty="0" err="1" smtClean="0"/>
              <a:t>PeerJ</a:t>
            </a:r>
            <a:r>
              <a:rPr lang="en-US" baseline="0" dirty="0" smtClean="0"/>
              <a:t> is an OA journal started by a PLOS veteran and friend of the UCSF Library, Pete Binfield and the O’Reilly foundation. Initially their payment model called for authors to become members for as low as $99 and up to $299, for a lifetime membership. All authors on a paper need to be members, and members need to contribute some level of service either editing or commenting on articles to keep up their membership. </a:t>
            </a:r>
          </a:p>
          <a:p>
            <a:endParaRPr lang="en-US" baseline="0" dirty="0" smtClean="0"/>
          </a:p>
          <a:p>
            <a:r>
              <a:rPr lang="en-US" dirty="0" err="1" smtClean="0"/>
              <a:t>PeerJ</a:t>
            </a:r>
            <a:r>
              <a:rPr lang="en-US" dirty="0" smtClean="0"/>
              <a:t> still offers this model via institutional sponsoring memberships,</a:t>
            </a:r>
            <a:r>
              <a:rPr lang="en-US" baseline="0" dirty="0" smtClean="0"/>
              <a:t> however they introduced regular APCs at the level of </a:t>
            </a:r>
            <a:r>
              <a:rPr lang="en-US" baseline="0" dirty="0" smtClean="0"/>
              <a:t>$895 ($795 for institutional members) </a:t>
            </a:r>
            <a:r>
              <a:rPr lang="en-US" baseline="0" dirty="0" smtClean="0"/>
              <a:t>per article, which is very competitive in this field. </a:t>
            </a:r>
          </a:p>
          <a:p>
            <a:endParaRPr lang="en-US" baseline="0" dirty="0" smtClean="0"/>
          </a:p>
          <a:p>
            <a:r>
              <a:rPr lang="en-US" baseline="0" dirty="0" smtClean="0"/>
              <a:t>Collabra is a new OA journal from UC Press Open. It also has a low APC, $875 per article. Of that, $625 goes towards Collabra’s operating costs, and $250 goes into a Research Community Fund. Collabra editors and reviewers can choose to distribute the RCF either towards themselves for the work they did, towards an article waiver fund to support authors who cannot afford the APC, or towards their institution’s OA fund.</a:t>
            </a:r>
          </a:p>
          <a:p>
            <a:endParaRPr lang="en-US" baseline="0" dirty="0" smtClean="0"/>
          </a:p>
          <a:p>
            <a:r>
              <a:rPr lang="en-US" baseline="0" dirty="0" smtClean="0"/>
              <a:t>Freedom APCs from cogent </a:t>
            </a:r>
            <a:r>
              <a:rPr lang="en-US" baseline="0" dirty="0" err="1" smtClean="0"/>
              <a:t>oa</a:t>
            </a:r>
            <a:r>
              <a:rPr lang="en-US" baseline="0" dirty="0" smtClean="0"/>
              <a:t>, an OA press owned by Taylor &amp; Francis. </a:t>
            </a:r>
            <a:r>
              <a:rPr lang="en-US" dirty="0" smtClean="0"/>
              <a:t>Cogent OA operates a ‘pay what you can’ model. </a:t>
            </a:r>
            <a:r>
              <a:rPr lang="en-US" dirty="0" smtClean="0"/>
              <a:t>“The </a:t>
            </a:r>
            <a:r>
              <a:rPr lang="en-US" dirty="0" smtClean="0"/>
              <a:t>chosen fee is only charged if an article is accepted for publication after review by our independent editors</a:t>
            </a:r>
            <a:r>
              <a:rPr lang="en-US" dirty="0" smtClean="0"/>
              <a:t>. For </a:t>
            </a:r>
            <a:r>
              <a:rPr lang="en-US" dirty="0" smtClean="0"/>
              <a:t>authors with sufficient funding or support from their institution, we suggest an APC contribution of $1,250 to support open access publishing</a:t>
            </a:r>
            <a:r>
              <a:rPr lang="en-US" dirty="0" smtClean="0"/>
              <a:t>.”</a:t>
            </a:r>
            <a:endParaRPr lang="en-US" dirty="0" smtClean="0"/>
          </a:p>
          <a:p>
            <a:endParaRPr lang="en-US" dirty="0" smtClean="0"/>
          </a:p>
          <a:p>
            <a:r>
              <a:rPr lang="en-US" dirty="0" smtClean="0"/>
              <a:t>Aside from opening access and implementing new business models, I should also</a:t>
            </a:r>
            <a:r>
              <a:rPr lang="en-US" baseline="0" dirty="0" smtClean="0"/>
              <a:t> point out that a lot of OA publishers have forged the path on other innovations. Since many of them have started out completely new, they are not reliant on legacy models and systems, and can eliminate inefficiencies of those systems. They are also quick to embrace new technologies and have influenced mainstay publishers in that regard.</a:t>
            </a:r>
          </a:p>
          <a:p>
            <a:r>
              <a:rPr lang="en-US" baseline="0" dirty="0" smtClean="0"/>
              <a:t>Some examples of innovations:</a:t>
            </a:r>
          </a:p>
          <a:p>
            <a:r>
              <a:rPr lang="en-US" baseline="0" dirty="0" smtClean="0"/>
              <a:t>Article level metrics was first implemented by PLOS</a:t>
            </a:r>
          </a:p>
          <a:p>
            <a:r>
              <a:rPr lang="en-US" baseline="0" dirty="0" smtClean="0"/>
              <a:t>Broad-spectrum journals that publish anything that uses sound science was first practiced by PLOS ONE</a:t>
            </a:r>
          </a:p>
          <a:p>
            <a:r>
              <a:rPr lang="en-US" baseline="0" dirty="0" smtClean="0"/>
              <a:t>Not restricting article page count, given the online environment, and not charging more for “extra” pages (</a:t>
            </a:r>
            <a:r>
              <a:rPr lang="en-US" baseline="0" dirty="0" err="1" smtClean="0"/>
              <a:t>PeerJ</a:t>
            </a:r>
            <a:r>
              <a:rPr lang="en-US" baseline="0" dirty="0" smtClean="0"/>
              <a:t>, many others)</a:t>
            </a:r>
          </a:p>
          <a:p>
            <a:r>
              <a:rPr lang="en-US" baseline="0" dirty="0" smtClean="0"/>
              <a:t>Open peer review (</a:t>
            </a:r>
            <a:r>
              <a:rPr lang="en-US" baseline="0" dirty="0" err="1" smtClean="0"/>
              <a:t>eLife</a:t>
            </a:r>
            <a:r>
              <a:rPr lang="en-US" baseline="0" dirty="0" smtClean="0"/>
              <a:t>, </a:t>
            </a:r>
            <a:r>
              <a:rPr lang="en-US" baseline="0" dirty="0" err="1" smtClean="0"/>
              <a:t>PeerJ</a:t>
            </a:r>
            <a:r>
              <a:rPr lang="en-US" baseline="0" dirty="0" smtClean="0"/>
              <a:t>, BMC)</a:t>
            </a:r>
          </a:p>
          <a:p>
            <a:r>
              <a:rPr lang="en-US" baseline="0" dirty="0" smtClean="0"/>
              <a:t>Post publication peer review (F1000 Research)</a:t>
            </a:r>
          </a:p>
          <a:p>
            <a:r>
              <a:rPr lang="en-US" baseline="0" dirty="0" smtClean="0"/>
              <a:t>Not promoting the impact factor (</a:t>
            </a:r>
            <a:r>
              <a:rPr lang="en-US" baseline="0" dirty="0" err="1" smtClean="0"/>
              <a:t>eLife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793E982-0F6E-4E32-9F71-B120B1EC8F4E}" type="slidenum">
              <a:rPr lang="en-US" smtClean="0"/>
              <a:t>5</a:t>
            </a:fld>
            <a:endParaRPr lang="en-US"/>
          </a:p>
        </p:txBody>
      </p:sp>
    </p:spTree>
    <p:extLst>
      <p:ext uri="{BB962C8B-B14F-4D97-AF65-F5344CB8AC3E}">
        <p14:creationId xmlns:p14="http://schemas.microsoft.com/office/powerpoint/2010/main" val="367285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smtClean="0"/>
              <a:t>There are a couple of ways that the Library and UCSF is helping authors cover APCs. The first is by providing discounts on or full coverage of OA or hybrid OA journal APCs, through either memberships the library supports, or through our subscription fees.</a:t>
            </a:r>
          </a:p>
        </p:txBody>
      </p:sp>
      <p:sp>
        <p:nvSpPr>
          <p:cNvPr id="4" name="Slide Number Placeholder 3"/>
          <p:cNvSpPr>
            <a:spLocks noGrp="1"/>
          </p:cNvSpPr>
          <p:nvPr>
            <p:ph type="sldNum" sz="quarter" idx="10"/>
          </p:nvPr>
        </p:nvSpPr>
        <p:spPr/>
        <p:txBody>
          <a:bodyPr/>
          <a:lstStyle/>
          <a:p>
            <a:fld id="{75477755-A0D5-7D47-B58A-6542547E0306}" type="slidenum">
              <a:rPr lang="en-US">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884680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The other way is by an OA Publishing Fund. This fund uses</a:t>
            </a:r>
            <a:r>
              <a:rPr lang="en-US" baseline="0" dirty="0" smtClean="0"/>
              <a:t> funds from the Academic Senate, and helps faculty members who do not have a source such as grant funds, but want to publish OA articles or books that use and author-pays model. </a:t>
            </a:r>
          </a:p>
          <a:p>
            <a:endParaRPr lang="en-US" baseline="0" dirty="0" smtClean="0"/>
          </a:p>
          <a:p>
            <a:r>
              <a:rPr lang="en-US" baseline="0" dirty="0" smtClean="0"/>
              <a:t>This fund has paid for about 65 articles since it began with Library funds in 2013; all of the articles funded are listed on the </a:t>
            </a:r>
            <a:r>
              <a:rPr lang="en-US" baseline="0" dirty="0" err="1" smtClean="0"/>
              <a:t>LibGuide</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75477755-A0D5-7D47-B58A-6542547E0306}" type="slidenum">
              <a:rPr lang="en-US">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045193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An unfortunate aspect of OA publishing is that it enables</a:t>
            </a:r>
            <a:r>
              <a:rPr lang="en-US" baseline="0" dirty="0" smtClean="0"/>
              <a:t> unscrupulous publishers to prey on the pressure to “publish or perish”. Scholars receive daily emails from publishers urging them to submit articles to their publications, or to serve on editorial boards. Some of the journals do not actually peer-review the articles, but they still accept APCs from authors to get their work published. And these publishers exhibit a whole slew of other unethical behaviors. </a:t>
            </a:r>
          </a:p>
          <a:p>
            <a:endParaRPr lang="en-US" baseline="0" dirty="0" smtClean="0"/>
          </a:p>
          <a:p>
            <a:r>
              <a:rPr lang="en-US" baseline="0" dirty="0" smtClean="0"/>
              <a:t>A librarian named Jeffrey Beall in Colorado has a site where he investigates and tracks what he’s coined “predatory open access publishers” (mind you, he only investigates OA publishers, not toll-based resources. His can be a useful resource but I always recommend that scholars check into the resources for themselves using the other criteria that we list.</a:t>
            </a:r>
          </a:p>
          <a:p>
            <a:endParaRPr lang="en-US" baseline="0" dirty="0" smtClean="0"/>
          </a:p>
          <a:p>
            <a:r>
              <a:rPr lang="en-US" baseline="0" dirty="0" smtClean="0"/>
              <a:t>Predatory publishing is a serious problem in academia and one that our scholars need guidance on, so I put together a site with resources for assessing publishers. Recently a non-profit group came out with the Think. </a:t>
            </a:r>
            <a:r>
              <a:rPr lang="en-US" baseline="0" dirty="0" err="1" smtClean="0"/>
              <a:t>Check.Submit</a:t>
            </a:r>
            <a:r>
              <a:rPr lang="en-US" baseline="0" dirty="0" smtClean="0"/>
              <a:t>. campaign, which recommends a lot of the same things we have on our site, but their logo makes for a prettier graphic. They also have a nice video that summarizes the topic. </a:t>
            </a:r>
            <a:endParaRPr lang="en-US" dirty="0" smtClean="0"/>
          </a:p>
        </p:txBody>
      </p:sp>
      <p:sp>
        <p:nvSpPr>
          <p:cNvPr id="4" name="Slide Number Placeholder 3"/>
          <p:cNvSpPr>
            <a:spLocks noGrp="1"/>
          </p:cNvSpPr>
          <p:nvPr>
            <p:ph type="sldNum" sz="quarter" idx="10"/>
          </p:nvPr>
        </p:nvSpPr>
        <p:spPr/>
        <p:txBody>
          <a:bodyPr/>
          <a:lstStyle/>
          <a:p>
            <a:fld id="{75477755-A0D5-7D47-B58A-6542547E0306}" type="slidenum">
              <a:rPr lang="en-US">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04519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author pays model for OA publishing gets a lot of attention, but as it turns out the majority of OA journals charge no fees whatsoever. Of the 9000+ journals that are indexed in the DOAJ, over 60% of them are subsidized by the publishing organization. But don’t get too excited, because when it comes to the journals that the UCSF community wants to publish in, APCs is the predominant model</a:t>
            </a:r>
            <a:r>
              <a:rPr lang="en-US" baseline="0" dirty="0" smtClean="0"/>
              <a:t>. </a:t>
            </a:r>
            <a:endParaRPr lang="en-US" baseline="0" dirty="0" smtClean="0"/>
          </a:p>
          <a:p>
            <a:endParaRPr lang="en-US" baseline="0" dirty="0" smtClean="0"/>
          </a:p>
          <a:p>
            <a:r>
              <a:rPr lang="en-US" baseline="0" dirty="0" smtClean="0"/>
              <a:t>Nevertheless, I’ve highlighted a couple of examples of here of one very influential OA journal, </a:t>
            </a:r>
            <a:r>
              <a:rPr lang="en-US" baseline="0" dirty="0" err="1" smtClean="0"/>
              <a:t>eLIFE</a:t>
            </a:r>
            <a:r>
              <a:rPr lang="en-US" baseline="0" dirty="0" smtClean="0"/>
              <a:t>, and one niche title published by the American Library Association, ACRL to be precise. </a:t>
            </a:r>
          </a:p>
          <a:p>
            <a:r>
              <a:rPr lang="en-US" baseline="0" dirty="0" err="1" smtClean="0"/>
              <a:t>eLife</a:t>
            </a:r>
            <a:r>
              <a:rPr lang="en-US" baseline="0" dirty="0" smtClean="0"/>
              <a:t> is a life sciences and biomedicine journal supported by three funding organizations: HHMI, </a:t>
            </a:r>
            <a:r>
              <a:rPr lang="en-US" baseline="0" dirty="0" err="1" smtClean="0"/>
              <a:t>Wellcome</a:t>
            </a:r>
            <a:r>
              <a:rPr lang="en-US" baseline="0" dirty="0" smtClean="0"/>
              <a:t> Trust, and the Max Planck Society</a:t>
            </a:r>
          </a:p>
          <a:p>
            <a:r>
              <a:rPr lang="en-US" baseline="0" dirty="0" smtClean="0"/>
              <a:t>College &amp; Research Libraries is paid for by ACRL members.</a:t>
            </a:r>
          </a:p>
          <a:p>
            <a:endParaRPr lang="en-US" baseline="0" dirty="0" smtClean="0"/>
          </a:p>
          <a:p>
            <a:r>
              <a:rPr lang="en-US" baseline="0" dirty="0" smtClean="0"/>
              <a:t>A number of the no-charge OA journals indexed in DOAJ come from countries and societies that cover the publication costs</a:t>
            </a:r>
            <a:r>
              <a:rPr lang="en-US" baseline="0" dirty="0" smtClean="0"/>
              <a:t>.</a:t>
            </a:r>
          </a:p>
          <a:p>
            <a:endParaRPr lang="en-US" baseline="0" dirty="0" smtClean="0"/>
          </a:p>
          <a:p>
            <a:r>
              <a:rPr lang="en-US" baseline="0" dirty="0" smtClean="0"/>
              <a:t>The Pay-It-Forward project found that amongst the UC articles published as gold OA, 11% were in journals that do not charge authors.</a:t>
            </a:r>
            <a:endParaRPr lang="en-US" baseline="0" dirty="0" smtClean="0"/>
          </a:p>
        </p:txBody>
      </p:sp>
      <p:sp>
        <p:nvSpPr>
          <p:cNvPr id="4" name="Slide Number Placeholder 3"/>
          <p:cNvSpPr>
            <a:spLocks noGrp="1"/>
          </p:cNvSpPr>
          <p:nvPr>
            <p:ph type="sldNum" sz="quarter" idx="10"/>
          </p:nvPr>
        </p:nvSpPr>
        <p:spPr/>
        <p:txBody>
          <a:bodyPr/>
          <a:lstStyle/>
          <a:p>
            <a:fld id="{8793E982-0F6E-4E32-9F71-B120B1EC8F4E}" type="slidenum">
              <a:rPr lang="en-US" smtClean="0"/>
              <a:t>9</a:t>
            </a:fld>
            <a:endParaRPr lang="en-US"/>
          </a:p>
        </p:txBody>
      </p:sp>
    </p:spTree>
    <p:extLst>
      <p:ext uri="{BB962C8B-B14F-4D97-AF65-F5344CB8AC3E}">
        <p14:creationId xmlns:p14="http://schemas.microsoft.com/office/powerpoint/2010/main" val="3672855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2F57BC-3892-884E-A322-A5C00966F76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951DFF2-91D6-504D-AAE2-7C0E67BFAC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9253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2F57BC-3892-884E-A322-A5C00966F76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951DFF2-91D6-504D-AAE2-7C0E67BFAC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1154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2F57BC-3892-884E-A322-A5C00966F76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951DFF2-91D6-504D-AAE2-7C0E67BFAC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3330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710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6661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0230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7746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5042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2675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515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0337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rgbClr val="FFFFFF"/>
                </a:solidFill>
                <a:latin typeface="Helvetica Neue"/>
                <a:cs typeface="Helvetica Neue"/>
              </a:defRPr>
            </a:lvl1pPr>
          </a:lstStyle>
          <a:p>
            <a:fld id="{E12F57BC-3892-884E-A322-A5C00966F767}" type="datetimeFigureOut">
              <a:rPr lang="en-US" smtClean="0"/>
              <a:pPr/>
              <a:t>8/3/2016</a:t>
            </a:fld>
            <a:endParaRPr lang="en-US" dirty="0"/>
          </a:p>
        </p:txBody>
      </p:sp>
      <p:sp>
        <p:nvSpPr>
          <p:cNvPr id="5" name="Footer Placeholder 4"/>
          <p:cNvSpPr>
            <a:spLocks noGrp="1"/>
          </p:cNvSpPr>
          <p:nvPr>
            <p:ph type="ftr" sz="quarter" idx="11"/>
          </p:nvPr>
        </p:nvSpPr>
        <p:spPr/>
        <p:txBody>
          <a:bodyPr/>
          <a:lstStyle>
            <a:lvl1pPr>
              <a:defRPr>
                <a:solidFill>
                  <a:srgbClr val="FFFFFF"/>
                </a:solidFill>
                <a:latin typeface="Helvetica Neue"/>
                <a:cs typeface="Helvetica Neue"/>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latin typeface="Helvetica Neue"/>
                <a:cs typeface="Helvetica Neue"/>
              </a:defRPr>
            </a:lvl1pPr>
          </a:lstStyle>
          <a:p>
            <a:fld id="{4951DFF2-91D6-504D-AAE2-7C0E67BFAC05}" type="slidenum">
              <a:rPr lang="en-US" smtClean="0"/>
              <a:pPr/>
              <a:t>‹#›</a:t>
            </a:fld>
            <a:endParaRPr lang="en-US" dirty="0"/>
          </a:p>
        </p:txBody>
      </p:sp>
    </p:spTree>
    <p:extLst>
      <p:ext uri="{BB962C8B-B14F-4D97-AF65-F5344CB8AC3E}">
        <p14:creationId xmlns:p14="http://schemas.microsoft.com/office/powerpoint/2010/main" val="1464355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326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7798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406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F07809-6026-4719-9FD7-D8289F7B9A2B}"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9D9FF5-5B21-49C6-BEAC-8440B13ECD25}" type="slidenum">
              <a:rPr lang="en-US" smtClean="0"/>
              <a:t>‹#›</a:t>
            </a:fld>
            <a:endParaRPr lang="en-US"/>
          </a:p>
        </p:txBody>
      </p:sp>
    </p:spTree>
    <p:extLst>
      <p:ext uri="{BB962C8B-B14F-4D97-AF65-F5344CB8AC3E}">
        <p14:creationId xmlns:p14="http://schemas.microsoft.com/office/powerpoint/2010/main" val="390778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F07809-6026-4719-9FD7-D8289F7B9A2B}"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9D9FF5-5B21-49C6-BEAC-8440B13ECD25}" type="slidenum">
              <a:rPr lang="en-US" smtClean="0"/>
              <a:t>‹#›</a:t>
            </a:fld>
            <a:endParaRPr lang="en-US"/>
          </a:p>
        </p:txBody>
      </p:sp>
    </p:spTree>
    <p:extLst>
      <p:ext uri="{BB962C8B-B14F-4D97-AF65-F5344CB8AC3E}">
        <p14:creationId xmlns:p14="http://schemas.microsoft.com/office/powerpoint/2010/main" val="1201682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F07809-6026-4719-9FD7-D8289F7B9A2B}"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9D9FF5-5B21-49C6-BEAC-8440B13ECD25}" type="slidenum">
              <a:rPr lang="en-US" smtClean="0"/>
              <a:t>‹#›</a:t>
            </a:fld>
            <a:endParaRPr lang="en-US"/>
          </a:p>
        </p:txBody>
      </p:sp>
    </p:spTree>
    <p:extLst>
      <p:ext uri="{BB962C8B-B14F-4D97-AF65-F5344CB8AC3E}">
        <p14:creationId xmlns:p14="http://schemas.microsoft.com/office/powerpoint/2010/main" val="14173602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F07809-6026-4719-9FD7-D8289F7B9A2B}" type="datetimeFigureOut">
              <a:rPr lang="en-US" smtClean="0"/>
              <a:t>8/3/2016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9D9FF5-5B21-49C6-BEAC-8440B13ECD25}" type="slidenum">
              <a:rPr lang="en-US" smtClean="0"/>
              <a:t>‹#›</a:t>
            </a:fld>
            <a:endParaRPr lang="en-US"/>
          </a:p>
        </p:txBody>
      </p:sp>
    </p:spTree>
    <p:extLst>
      <p:ext uri="{BB962C8B-B14F-4D97-AF65-F5344CB8AC3E}">
        <p14:creationId xmlns:p14="http://schemas.microsoft.com/office/powerpoint/2010/main" val="312937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F07809-6026-4719-9FD7-D8289F7B9A2B}" type="datetimeFigureOut">
              <a:rPr lang="en-US" smtClean="0"/>
              <a:t>8/3/2016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9D9FF5-5B21-49C6-BEAC-8440B13ECD25}" type="slidenum">
              <a:rPr lang="en-US" smtClean="0"/>
              <a:t>‹#›</a:t>
            </a:fld>
            <a:endParaRPr lang="en-US"/>
          </a:p>
        </p:txBody>
      </p:sp>
    </p:spTree>
    <p:extLst>
      <p:ext uri="{BB962C8B-B14F-4D97-AF65-F5344CB8AC3E}">
        <p14:creationId xmlns:p14="http://schemas.microsoft.com/office/powerpoint/2010/main" val="29882984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F07809-6026-4719-9FD7-D8289F7B9A2B}" type="datetimeFigureOut">
              <a:rPr lang="en-US" smtClean="0"/>
              <a:t>8/3/2016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9D9FF5-5B21-49C6-BEAC-8440B13ECD25}" type="slidenum">
              <a:rPr lang="en-US" smtClean="0"/>
              <a:t>‹#›</a:t>
            </a:fld>
            <a:endParaRPr lang="en-US"/>
          </a:p>
        </p:txBody>
      </p:sp>
    </p:spTree>
    <p:extLst>
      <p:ext uri="{BB962C8B-B14F-4D97-AF65-F5344CB8AC3E}">
        <p14:creationId xmlns:p14="http://schemas.microsoft.com/office/powerpoint/2010/main" val="40269277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F07809-6026-4719-9FD7-D8289F7B9A2B}" type="datetimeFigureOut">
              <a:rPr lang="en-US" smtClean="0"/>
              <a:t>8/3/2016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9D9FF5-5B21-49C6-BEAC-8440B13ECD25}" type="slidenum">
              <a:rPr lang="en-US" smtClean="0"/>
              <a:t>‹#›</a:t>
            </a:fld>
            <a:endParaRPr lang="en-US"/>
          </a:p>
        </p:txBody>
      </p:sp>
    </p:spTree>
    <p:extLst>
      <p:ext uri="{BB962C8B-B14F-4D97-AF65-F5344CB8AC3E}">
        <p14:creationId xmlns:p14="http://schemas.microsoft.com/office/powerpoint/2010/main" val="233407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581187"/>
            <a:ext cx="7772400" cy="1362075"/>
          </a:xfrm>
        </p:spPr>
        <p:txBody>
          <a:bodyPr anchor="t">
            <a:normAutofit/>
          </a:bodyPr>
          <a:lstStyle>
            <a:lvl1pPr algn="l">
              <a:defRPr sz="36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394326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2F57BC-3892-884E-A322-A5C00966F76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951DFF2-91D6-504D-AAE2-7C0E67BFAC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68318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F07809-6026-4719-9FD7-D8289F7B9A2B}" type="datetimeFigureOut">
              <a:rPr lang="en-US" smtClean="0"/>
              <a:t>8/3/2016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9D9FF5-5B21-49C6-BEAC-8440B13ECD25}" type="slidenum">
              <a:rPr lang="en-US" smtClean="0"/>
              <a:t>‹#›</a:t>
            </a:fld>
            <a:endParaRPr lang="en-US"/>
          </a:p>
        </p:txBody>
      </p:sp>
    </p:spTree>
    <p:extLst>
      <p:ext uri="{BB962C8B-B14F-4D97-AF65-F5344CB8AC3E}">
        <p14:creationId xmlns:p14="http://schemas.microsoft.com/office/powerpoint/2010/main" val="3355527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F07809-6026-4719-9FD7-D8289F7B9A2B}" type="datetimeFigureOut">
              <a:rPr lang="en-US" smtClean="0"/>
              <a:t>8/3/2016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9D9FF5-5B21-49C6-BEAC-8440B13ECD25}" type="slidenum">
              <a:rPr lang="en-US" smtClean="0"/>
              <a:t>‹#›</a:t>
            </a:fld>
            <a:endParaRPr lang="en-US"/>
          </a:p>
        </p:txBody>
      </p:sp>
    </p:spTree>
    <p:extLst>
      <p:ext uri="{BB962C8B-B14F-4D97-AF65-F5344CB8AC3E}">
        <p14:creationId xmlns:p14="http://schemas.microsoft.com/office/powerpoint/2010/main" val="28585530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F07809-6026-4719-9FD7-D8289F7B9A2B}"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9D9FF5-5B21-49C6-BEAC-8440B13ECD25}" type="slidenum">
              <a:rPr lang="en-US" smtClean="0"/>
              <a:t>‹#›</a:t>
            </a:fld>
            <a:endParaRPr lang="en-US"/>
          </a:p>
        </p:txBody>
      </p:sp>
    </p:spTree>
    <p:extLst>
      <p:ext uri="{BB962C8B-B14F-4D97-AF65-F5344CB8AC3E}">
        <p14:creationId xmlns:p14="http://schemas.microsoft.com/office/powerpoint/2010/main" val="1889128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F07809-6026-4719-9FD7-D8289F7B9A2B}"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9D9FF5-5B21-49C6-BEAC-8440B13ECD25}" type="slidenum">
              <a:rPr lang="en-US" smtClean="0"/>
              <a:t>‹#›</a:t>
            </a:fld>
            <a:endParaRPr lang="en-US"/>
          </a:p>
        </p:txBody>
      </p:sp>
    </p:spTree>
    <p:extLst>
      <p:ext uri="{BB962C8B-B14F-4D97-AF65-F5344CB8AC3E}">
        <p14:creationId xmlns:p14="http://schemas.microsoft.com/office/powerpoint/2010/main" val="16254636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5014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598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4238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59692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5480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7094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12F57BC-3892-884E-A322-A5C00966F767}" type="datetimeFigureOut">
              <a:rPr lang="en-US" smtClean="0">
                <a:solidFill>
                  <a:prstClr val="black">
                    <a:tint val="75000"/>
                  </a:prstClr>
                </a:solidFill>
              </a:rPr>
              <a:pPr/>
              <a:t>8/3/2016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951DFF2-91D6-504D-AAE2-7C0E67BFAC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7114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11986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0405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49130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8140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63AD15-BCBD-EF46-84C6-9D6870078C07}" type="datetimeFigureOut">
              <a:rPr lang="en-US" smtClean="0">
                <a:solidFill>
                  <a:prstClr val="black">
                    <a:tint val="75000"/>
                  </a:prstClr>
                </a:solidFill>
              </a:rPr>
              <a:pPr/>
              <a:t>8/3/2016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9BFEA8-B238-DD46-870C-57BF1B56057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1331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2F57BC-3892-884E-A322-A5C00966F767}" type="datetimeFigureOut">
              <a:rPr lang="en-US" smtClean="0">
                <a:solidFill>
                  <a:prstClr val="black">
                    <a:tint val="75000"/>
                  </a:prstClr>
                </a:solidFill>
              </a:rPr>
              <a:pPr/>
              <a:t>8/3/2016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951DFF2-91D6-504D-AAE2-7C0E67BFAC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33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2F57BC-3892-884E-A322-A5C00966F767}" type="datetimeFigureOut">
              <a:rPr lang="en-US" smtClean="0">
                <a:solidFill>
                  <a:prstClr val="black">
                    <a:tint val="75000"/>
                  </a:prstClr>
                </a:solidFill>
              </a:rPr>
              <a:pPr/>
              <a:t>8/3/2016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951DFF2-91D6-504D-AAE2-7C0E67BFAC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6040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2F57BC-3892-884E-A322-A5C00966F767}" type="datetimeFigureOut">
              <a:rPr lang="en-US" smtClean="0">
                <a:solidFill>
                  <a:prstClr val="black">
                    <a:tint val="75000"/>
                  </a:prstClr>
                </a:solidFill>
              </a:rPr>
              <a:pPr/>
              <a:t>8/3/2016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951DFF2-91D6-504D-AAE2-7C0E67BFAC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8137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2F57BC-3892-884E-A322-A5C00966F767}" type="datetimeFigureOut">
              <a:rPr lang="en-US" smtClean="0">
                <a:solidFill>
                  <a:prstClr val="black">
                    <a:tint val="75000"/>
                  </a:prstClr>
                </a:solidFill>
              </a:rPr>
              <a:pPr/>
              <a:t>8/3/2016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951DFF2-91D6-504D-AAE2-7C0E67BFAC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1464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2F57BC-3892-884E-A322-A5C00966F767}" type="datetimeFigureOut">
              <a:rPr lang="en-US" smtClean="0">
                <a:solidFill>
                  <a:prstClr val="black">
                    <a:tint val="75000"/>
                  </a:prstClr>
                </a:solidFill>
              </a:rPr>
              <a:pPr/>
              <a:t>8/3/2016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951DFF2-91D6-504D-AAE2-7C0E67BFAC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4644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20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E12F57BC-3892-884E-A322-A5C00966F767}" type="datetimeFigureOut">
              <a:rPr lang="en-US" smtClean="0">
                <a:solidFill>
                  <a:prstClr val="black">
                    <a:tint val="75000"/>
                  </a:prstClr>
                </a:solidFill>
              </a:rPr>
              <a:pPr defTabSz="457200"/>
              <a:t>8/3/2016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951DFF2-91D6-504D-AAE2-7C0E67BFAC05}" type="slidenum">
              <a:rPr lang="en-US" smtClean="0">
                <a:solidFill>
                  <a:prstClr val="black">
                    <a:tint val="75000"/>
                  </a:prstClr>
                </a:solidFill>
              </a:rPr>
              <a:pPr defTabSz="457200"/>
              <a:t>‹#›</a:t>
            </a:fld>
            <a:endParaRPr lang="en-US" dirty="0">
              <a:solidFill>
                <a:prstClr val="black">
                  <a:tint val="75000"/>
                </a:prstClr>
              </a:solidFill>
            </a:endParaRPr>
          </a:p>
        </p:txBody>
      </p:sp>
      <p:pic>
        <p:nvPicPr>
          <p:cNvPr id="7" name="Picture 6" descr="UCSF_sublogo_Library_white_RGB.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7161699" y="6314031"/>
            <a:ext cx="1780572" cy="407446"/>
          </a:xfrm>
          <a:prstGeom prst="rect">
            <a:avLst/>
          </a:prstGeom>
        </p:spPr>
      </p:pic>
    </p:spTree>
    <p:extLst>
      <p:ext uri="{BB962C8B-B14F-4D97-AF65-F5344CB8AC3E}">
        <p14:creationId xmlns:p14="http://schemas.microsoft.com/office/powerpoint/2010/main" val="3779996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4000" kern="1200">
          <a:solidFill>
            <a:schemeClr val="bg1"/>
          </a:solidFill>
          <a:latin typeface="Helvetica Neue"/>
          <a:ea typeface="+mj-ea"/>
          <a:cs typeface="Helvetica Neue"/>
        </a:defRPr>
      </a:lvl1pPr>
    </p:titleStyle>
    <p:bodyStyle>
      <a:lvl1pPr marL="342900" indent="-342900" algn="l" defTabSz="457200" rtl="0" eaLnBrk="1" latinLnBrk="0" hangingPunct="1">
        <a:spcBef>
          <a:spcPct val="20000"/>
        </a:spcBef>
        <a:buFont typeface="Arial"/>
        <a:buChar char="•"/>
        <a:defRPr sz="2400" kern="1200">
          <a:solidFill>
            <a:srgbClr val="FFFFFF"/>
          </a:solidFill>
          <a:latin typeface="Helvetica Neue"/>
          <a:ea typeface="+mn-ea"/>
          <a:cs typeface="Helvetica Neue"/>
        </a:defRPr>
      </a:lvl1pPr>
      <a:lvl2pPr marL="742950" indent="-285750" algn="l" defTabSz="457200" rtl="0" eaLnBrk="1" latinLnBrk="0" hangingPunct="1">
        <a:spcBef>
          <a:spcPct val="20000"/>
        </a:spcBef>
        <a:buFont typeface="Arial"/>
        <a:buChar char="–"/>
        <a:defRPr sz="2000" kern="1200">
          <a:solidFill>
            <a:srgbClr val="FFFFFF"/>
          </a:solidFill>
          <a:latin typeface="Helvetica Neue"/>
          <a:ea typeface="+mn-ea"/>
          <a:cs typeface="Helvetica Neue"/>
        </a:defRPr>
      </a:lvl2pPr>
      <a:lvl3pPr marL="1143000" indent="-228600" algn="l" defTabSz="457200" rtl="0" eaLnBrk="1" latinLnBrk="0" hangingPunct="1">
        <a:spcBef>
          <a:spcPct val="20000"/>
        </a:spcBef>
        <a:buFont typeface="Arial"/>
        <a:buChar char="•"/>
        <a:defRPr sz="1800" kern="1200">
          <a:solidFill>
            <a:srgbClr val="FFFFFF"/>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solidFill>
            <a:srgbClr val="FFFFFF"/>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solidFill>
            <a:srgbClr val="FFFFFF"/>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EF63AD15-BCBD-EF46-84C6-9D6870078C07}" type="datetimeFigureOut">
              <a:rPr lang="en-US" smtClean="0">
                <a:solidFill>
                  <a:prstClr val="black">
                    <a:tint val="75000"/>
                  </a:prstClr>
                </a:solidFill>
              </a:rPr>
              <a:pPr defTabSz="457200"/>
              <a:t>8/3/2016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59BFEA8-B238-DD46-870C-57BF1B560570}"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337047659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07809-6026-4719-9FD7-D8289F7B9A2B}" type="datetimeFigureOut">
              <a:rPr lang="en-US" smtClean="0"/>
              <a:t>8/3/2016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9D9FF5-5B21-49C6-BEAC-8440B13ECD25}" type="slidenum">
              <a:rPr lang="en-US" smtClean="0"/>
              <a:t>‹#›</a:t>
            </a:fld>
            <a:endParaRPr lang="en-US"/>
          </a:p>
        </p:txBody>
      </p:sp>
    </p:spTree>
    <p:extLst>
      <p:ext uri="{BB962C8B-B14F-4D97-AF65-F5344CB8AC3E}">
        <p14:creationId xmlns:p14="http://schemas.microsoft.com/office/powerpoint/2010/main" val="146307274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EF63AD15-BCBD-EF46-84C6-9D6870078C07}" type="datetimeFigureOut">
              <a:rPr lang="en-US" smtClean="0">
                <a:solidFill>
                  <a:prstClr val="black">
                    <a:tint val="75000"/>
                  </a:prstClr>
                </a:solidFill>
              </a:rPr>
              <a:pPr defTabSz="457200"/>
              <a:t>8/3/2016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59BFEA8-B238-DD46-870C-57BF1B560570}"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390351913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9000"/>
            <a:lum/>
          </a:blip>
          <a:srcRect/>
          <a:stretch>
            <a:fillRect l="-6000" r="-6000"/>
          </a:stretch>
        </a:blipFill>
        <a:effectLst/>
      </p:bgPr>
    </p:bg>
    <p:spTree>
      <p:nvGrpSpPr>
        <p:cNvPr id="1" name=""/>
        <p:cNvGrpSpPr/>
        <p:nvPr/>
      </p:nvGrpSpPr>
      <p:grpSpPr>
        <a:xfrm>
          <a:off x="0" y="0"/>
          <a:ext cx="0" cy="0"/>
          <a:chOff x="0" y="0"/>
          <a:chExt cx="0" cy="0"/>
        </a:xfrm>
      </p:grpSpPr>
      <p:sp>
        <p:nvSpPr>
          <p:cNvPr id="5" name="TextBox 4"/>
          <p:cNvSpPr txBox="1"/>
          <p:nvPr/>
        </p:nvSpPr>
        <p:spPr>
          <a:xfrm>
            <a:off x="10170005" y="2018662"/>
            <a:ext cx="184666" cy="369332"/>
          </a:xfrm>
          <a:prstGeom prst="rect">
            <a:avLst/>
          </a:prstGeom>
          <a:noFill/>
        </p:spPr>
        <p:txBody>
          <a:bodyPr wrap="none" rtlCol="0">
            <a:spAutoFit/>
          </a:bodyPr>
          <a:lstStyle/>
          <a:p>
            <a:pPr defTabSz="457200"/>
            <a:endParaRPr lang="en-US" dirty="0">
              <a:solidFill>
                <a:prstClr val="black"/>
              </a:solidFill>
            </a:endParaRPr>
          </a:p>
        </p:txBody>
      </p:sp>
      <p:pic>
        <p:nvPicPr>
          <p:cNvPr id="12" name="Picture 11" descr="UCSF_sublogo_Library_white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0" y="6248400"/>
            <a:ext cx="2115192" cy="484017"/>
          </a:xfrm>
          <a:prstGeom prst="rect">
            <a:avLst/>
          </a:prstGeom>
        </p:spPr>
      </p:pic>
      <p:sp>
        <p:nvSpPr>
          <p:cNvPr id="6" name="TextBox 5"/>
          <p:cNvSpPr txBox="1"/>
          <p:nvPr/>
        </p:nvSpPr>
        <p:spPr>
          <a:xfrm>
            <a:off x="0" y="1443318"/>
            <a:ext cx="9144000" cy="1754326"/>
          </a:xfrm>
          <a:prstGeom prst="rect">
            <a:avLst/>
          </a:prstGeom>
          <a:solidFill>
            <a:schemeClr val="accent1">
              <a:lumMod val="75000"/>
              <a:alpha val="70000"/>
            </a:schemeClr>
          </a:solidFill>
        </p:spPr>
        <p:txBody>
          <a:bodyPr wrap="square" rtlCol="0">
            <a:spAutoFit/>
          </a:bodyPr>
          <a:lstStyle/>
          <a:p>
            <a:pPr algn="ctr"/>
            <a:endParaRPr lang="en-US" sz="3600" b="1" dirty="0" smtClean="0">
              <a:solidFill>
                <a:schemeClr val="bg1"/>
              </a:solidFill>
              <a:latin typeface="Helvetica Neue"/>
            </a:endParaRPr>
          </a:p>
          <a:p>
            <a:r>
              <a:rPr lang="en-US" sz="3600" b="1" dirty="0" smtClean="0">
                <a:solidFill>
                  <a:srgbClr val="FFC000"/>
                </a:solidFill>
                <a:latin typeface="Helvetica Neue"/>
              </a:rPr>
              <a:t>		</a:t>
            </a:r>
            <a:r>
              <a:rPr lang="en-US" sz="3600" b="1" dirty="0" smtClean="0">
                <a:solidFill>
                  <a:schemeClr val="bg1"/>
                </a:solidFill>
                <a:latin typeface="Helvetica Neue"/>
              </a:rPr>
              <a:t>The Many Paths to </a:t>
            </a:r>
          </a:p>
          <a:p>
            <a:pPr algn="ctr"/>
            <a:endParaRPr lang="en-US" sz="3600" b="1" dirty="0">
              <a:solidFill>
                <a:schemeClr val="bg1"/>
              </a:solidFill>
              <a:latin typeface="Helvetica Neue"/>
            </a:endParaRPr>
          </a:p>
        </p:txBody>
      </p:sp>
      <p:sp>
        <p:nvSpPr>
          <p:cNvPr id="7" name="TextBox 6"/>
          <p:cNvSpPr txBox="1"/>
          <p:nvPr/>
        </p:nvSpPr>
        <p:spPr>
          <a:xfrm>
            <a:off x="2514600" y="5231627"/>
            <a:ext cx="3352800" cy="1631216"/>
          </a:xfrm>
          <a:prstGeom prst="rect">
            <a:avLst/>
          </a:prstGeom>
          <a:solidFill>
            <a:schemeClr val="accent1">
              <a:lumMod val="75000"/>
              <a:alpha val="70000"/>
            </a:schemeClr>
          </a:solidFill>
        </p:spPr>
        <p:txBody>
          <a:bodyPr wrap="square" rtlCol="0">
            <a:spAutoFit/>
          </a:bodyPr>
          <a:lstStyle/>
          <a:p>
            <a:endParaRPr lang="en-US" sz="2000" b="1" dirty="0" smtClean="0">
              <a:solidFill>
                <a:schemeClr val="bg1"/>
              </a:solidFill>
              <a:latin typeface="Helvetica Neue"/>
            </a:endParaRPr>
          </a:p>
          <a:p>
            <a:r>
              <a:rPr lang="en-US" sz="2000" b="1" dirty="0" smtClean="0">
                <a:solidFill>
                  <a:schemeClr val="bg1"/>
                </a:solidFill>
                <a:latin typeface="Helvetica Neue"/>
              </a:rPr>
              <a:t>Anneliese Taylor</a:t>
            </a:r>
          </a:p>
          <a:p>
            <a:r>
              <a:rPr lang="en-US" sz="2000" b="1" dirty="0" smtClean="0">
                <a:solidFill>
                  <a:schemeClr val="bg1"/>
                </a:solidFill>
                <a:latin typeface="Helvetica Neue"/>
              </a:rPr>
              <a:t>Library Updates Meeting</a:t>
            </a:r>
          </a:p>
          <a:p>
            <a:r>
              <a:rPr lang="en-US" sz="2000" b="1" dirty="0" smtClean="0">
                <a:solidFill>
                  <a:schemeClr val="bg1"/>
                </a:solidFill>
                <a:latin typeface="Helvetica Neue"/>
              </a:rPr>
              <a:t>August 3, 2016</a:t>
            </a:r>
          </a:p>
          <a:p>
            <a:pPr algn="ctr"/>
            <a:endParaRPr lang="en-US" sz="2000" b="1" dirty="0">
              <a:solidFill>
                <a:schemeClr val="bg1"/>
              </a:solidFill>
              <a:latin typeface="Helvetica Neue"/>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1587735"/>
            <a:ext cx="1465492" cy="1465492"/>
          </a:xfrm>
          <a:prstGeom prst="rect">
            <a:avLst/>
          </a:prstGeom>
        </p:spPr>
      </p:pic>
    </p:spTree>
    <p:extLst>
      <p:ext uri="{BB962C8B-B14F-4D97-AF65-F5344CB8AC3E}">
        <p14:creationId xmlns:p14="http://schemas.microsoft.com/office/powerpoint/2010/main" val="3090250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a:solidFill>
            <a:schemeClr val="accent1">
              <a:lumMod val="75000"/>
              <a:alpha val="50000"/>
            </a:schemeClr>
          </a:solidFill>
        </p:spPr>
        <p:txBody>
          <a:bodyPr>
            <a:normAutofit/>
          </a:bodyPr>
          <a:lstStyle/>
          <a:p>
            <a:pPr algn="ctr"/>
            <a:r>
              <a:rPr lang="en-US" b="1" dirty="0" smtClean="0"/>
              <a:t>Institutional Sponsorships</a:t>
            </a:r>
            <a:endParaRPr lang="en-US" dirty="0"/>
          </a:p>
        </p:txBody>
      </p:sp>
      <p:sp>
        <p:nvSpPr>
          <p:cNvPr id="4" name="Rectangle 3"/>
          <p:cNvSpPr/>
          <p:nvPr/>
        </p:nvSpPr>
        <p:spPr>
          <a:xfrm>
            <a:off x="0" y="0"/>
            <a:ext cx="9144000" cy="6858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3" name="Content Placeholder 2"/>
          <p:cNvSpPr>
            <a:spLocks noGrp="1"/>
          </p:cNvSpPr>
          <p:nvPr>
            <p:ph idx="1"/>
          </p:nvPr>
        </p:nvSpPr>
        <p:spPr>
          <a:xfrm>
            <a:off x="457200" y="1752600"/>
            <a:ext cx="8229600" cy="4373565"/>
          </a:xfrm>
        </p:spPr>
        <p:txBody>
          <a:bodyPr/>
          <a:lstStyle/>
          <a:p>
            <a:endParaRPr lang="en-US" dirty="0">
              <a:solidFill>
                <a:srgbClr val="FFC000"/>
              </a:solidFill>
            </a:endParaRPr>
          </a:p>
        </p:txBody>
      </p:sp>
      <p:sp>
        <p:nvSpPr>
          <p:cNvPr id="8" name="Rectangle 7"/>
          <p:cNvSpPr/>
          <p:nvPr/>
        </p:nvSpPr>
        <p:spPr>
          <a:xfrm>
            <a:off x="457199" y="2514600"/>
            <a:ext cx="8229601" cy="2895600"/>
          </a:xfrm>
          <a:prstGeom prst="rect">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Arial" panose="020B0604020202020204" pitchFamily="34" charset="0"/>
              <a:buChar char="•"/>
            </a:pPr>
            <a:r>
              <a:rPr lang="en-US" sz="2800" dirty="0">
                <a:solidFill>
                  <a:schemeClr val="bg1"/>
                </a:solidFill>
              </a:rPr>
              <a:t>SCOAP</a:t>
            </a:r>
            <a:r>
              <a:rPr lang="en-US" sz="2800" baseline="30000" dirty="0">
                <a:solidFill>
                  <a:schemeClr val="bg1"/>
                </a:solidFill>
              </a:rPr>
              <a:t>3</a:t>
            </a:r>
          </a:p>
          <a:p>
            <a:pPr marL="1257300" lvl="2" indent="-342900">
              <a:buFont typeface="Arial" panose="020B0604020202020204" pitchFamily="34" charset="0"/>
              <a:buChar char="•"/>
            </a:pPr>
            <a:r>
              <a:rPr lang="en-US" sz="2800" dirty="0" err="1">
                <a:solidFill>
                  <a:schemeClr val="bg1"/>
                </a:solidFill>
              </a:rPr>
              <a:t>arXiv</a:t>
            </a:r>
            <a:endParaRPr lang="en-US" sz="2800" dirty="0">
              <a:solidFill>
                <a:schemeClr val="bg1"/>
              </a:solidFill>
            </a:endParaRPr>
          </a:p>
          <a:p>
            <a:pPr marL="1257300" lvl="2" indent="-342900">
              <a:buFont typeface="Arial" panose="020B0604020202020204" pitchFamily="34" charset="0"/>
              <a:buChar char="•"/>
            </a:pPr>
            <a:r>
              <a:rPr lang="en-US" sz="2800" dirty="0">
                <a:solidFill>
                  <a:schemeClr val="bg1"/>
                </a:solidFill>
              </a:rPr>
              <a:t>Stanford Encyclopedia of Philosophy</a:t>
            </a:r>
          </a:p>
          <a:p>
            <a:pPr marL="1257300" lvl="2" indent="-342900">
              <a:buFont typeface="Arial" panose="020B0604020202020204" pitchFamily="34" charset="0"/>
              <a:buChar char="•"/>
            </a:pPr>
            <a:r>
              <a:rPr lang="en-US" sz="2800" dirty="0" smtClean="0">
                <a:solidFill>
                  <a:schemeClr val="bg1"/>
                </a:solidFill>
              </a:rPr>
              <a:t>Open Book Publishers</a:t>
            </a:r>
          </a:p>
          <a:p>
            <a:pPr marL="1257300" lvl="2" indent="-342900">
              <a:buFont typeface="Arial" panose="020B0604020202020204" pitchFamily="34" charset="0"/>
              <a:buChar char="•"/>
            </a:pPr>
            <a:r>
              <a:rPr lang="en-US" sz="2800" dirty="0" smtClean="0">
                <a:solidFill>
                  <a:schemeClr val="bg1"/>
                </a:solidFill>
              </a:rPr>
              <a:t>Open </a:t>
            </a:r>
            <a:r>
              <a:rPr lang="en-US" sz="2800" dirty="0">
                <a:solidFill>
                  <a:schemeClr val="bg1"/>
                </a:solidFill>
              </a:rPr>
              <a:t>Library of the Humanities</a:t>
            </a:r>
          </a:p>
          <a:p>
            <a:pPr marL="1257300" lvl="2" indent="-342900">
              <a:buFont typeface="Arial" panose="020B0604020202020204" pitchFamily="34" charset="0"/>
              <a:buChar char="•"/>
            </a:pPr>
            <a:r>
              <a:rPr lang="en-US" sz="2800" dirty="0">
                <a:solidFill>
                  <a:schemeClr val="bg1"/>
                </a:solidFill>
              </a:rPr>
              <a:t>UC </a:t>
            </a:r>
            <a:r>
              <a:rPr lang="en-US" sz="2800" dirty="0" smtClean="0">
                <a:solidFill>
                  <a:schemeClr val="bg1"/>
                </a:solidFill>
              </a:rPr>
              <a:t>Press</a:t>
            </a:r>
            <a:r>
              <a:rPr lang="en-US" sz="2800" dirty="0">
                <a:solidFill>
                  <a:schemeClr val="bg1"/>
                </a:solidFill>
              </a:rPr>
              <a:t>’ </a:t>
            </a:r>
            <a:r>
              <a:rPr lang="en-US" sz="2800" dirty="0" err="1" smtClean="0">
                <a:solidFill>
                  <a:schemeClr val="bg1"/>
                </a:solidFill>
              </a:rPr>
              <a:t>Luminos</a:t>
            </a:r>
            <a:endParaRPr lang="en-US" sz="2800" dirty="0" smtClean="0">
              <a:solidFill>
                <a:schemeClr val="bg1"/>
              </a:solidFill>
            </a:endParaRPr>
          </a:p>
          <a:p>
            <a:pPr marL="1257300" lvl="2" indent="-342900">
              <a:buFont typeface="Arial" panose="020B0604020202020204" pitchFamily="34" charset="0"/>
              <a:buChar char="•"/>
            </a:pPr>
            <a:r>
              <a:rPr lang="en-US" sz="2800" dirty="0">
                <a:solidFill>
                  <a:schemeClr val="bg1"/>
                </a:solidFill>
              </a:rPr>
              <a:t>Open Access </a:t>
            </a:r>
            <a:r>
              <a:rPr lang="en-US" sz="2800" dirty="0" smtClean="0">
                <a:solidFill>
                  <a:schemeClr val="bg1"/>
                </a:solidFill>
              </a:rPr>
              <a:t>Network</a:t>
            </a:r>
            <a:endParaRPr lang="en-US" sz="2800" dirty="0">
              <a:solidFill>
                <a:schemeClr val="bg1"/>
              </a:solidFill>
            </a:endParaRPr>
          </a:p>
        </p:txBody>
      </p:sp>
    </p:spTree>
    <p:extLst>
      <p:ext uri="{BB962C8B-B14F-4D97-AF65-F5344CB8AC3E}">
        <p14:creationId xmlns:p14="http://schemas.microsoft.com/office/powerpoint/2010/main" val="665941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966585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C000"/>
                </a:solidFill>
              </a:rPr>
              <a:t>Unlocking Books</a:t>
            </a:r>
            <a:endParaRPr lang="en-US" dirty="0"/>
          </a:p>
        </p:txBody>
      </p:sp>
      <p:sp>
        <p:nvSpPr>
          <p:cNvPr id="7" name="Content Placeholder 6"/>
          <p:cNvSpPr>
            <a:spLocks noGrp="1"/>
          </p:cNvSpPr>
          <p:nvPr>
            <p:ph sz="half" idx="1"/>
          </p:nvPr>
        </p:nvSpPr>
        <p:spPr>
          <a:xfrm>
            <a:off x="838200" y="1600202"/>
            <a:ext cx="3124200" cy="4525963"/>
          </a:xfrm>
        </p:spPr>
        <p:txBody>
          <a:bodyPr/>
          <a:lstStyle/>
          <a:p>
            <a:endParaRPr lang="en-US" dirty="0"/>
          </a:p>
        </p:txBody>
      </p:sp>
      <p:sp>
        <p:nvSpPr>
          <p:cNvPr id="8" name="Content Placeholder 7"/>
          <p:cNvSpPr>
            <a:spLocks noGrp="1"/>
          </p:cNvSpPr>
          <p:nvPr>
            <p:ph sz="half" idx="2"/>
          </p:nvPr>
        </p:nvSpPr>
        <p:spPr>
          <a:xfrm>
            <a:off x="4191000" y="1600202"/>
            <a:ext cx="4495800" cy="4525963"/>
          </a:xfrm>
        </p:spPr>
        <p:txBody>
          <a:bodyPr/>
          <a:lstStyle/>
          <a:p>
            <a:endParaRPr lang="en-US" dirty="0" smtClean="0"/>
          </a:p>
          <a:p>
            <a:endParaRPr lang="en-US" dirty="0"/>
          </a:p>
          <a:p>
            <a:r>
              <a:rPr lang="en-US" dirty="0" smtClean="0">
                <a:solidFill>
                  <a:srgbClr val="FFC000"/>
                </a:solidFill>
              </a:rPr>
              <a:t>Knowledge Unlatched</a:t>
            </a:r>
          </a:p>
          <a:p>
            <a:endParaRPr lang="en-US" dirty="0" smtClean="0"/>
          </a:p>
          <a:p>
            <a:endParaRPr lang="en-US" dirty="0"/>
          </a:p>
          <a:p>
            <a:r>
              <a:rPr lang="en-US" dirty="0" smtClean="0">
                <a:solidFill>
                  <a:srgbClr val="FFC000"/>
                </a:solidFill>
              </a:rPr>
              <a:t>Unglue.it</a:t>
            </a:r>
            <a:endParaRPr lang="en-US" dirty="0">
              <a:solidFill>
                <a:srgbClr val="FFC000"/>
              </a:solidFill>
            </a:endParaRPr>
          </a:p>
        </p:txBody>
      </p:sp>
      <p:sp>
        <p:nvSpPr>
          <p:cNvPr id="4" name="Rectangle 3"/>
          <p:cNvSpPr/>
          <p:nvPr/>
        </p:nvSpPr>
        <p:spPr>
          <a:xfrm>
            <a:off x="0" y="0"/>
            <a:ext cx="9144000" cy="6858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7170" name="Picture 2" descr="L:\Collection Development\Scholarly Publishing\Images\UCB open-access-illus-web_Hulda Nels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2508849" cy="44323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2209800"/>
            <a:ext cx="944563" cy="86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657600"/>
            <a:ext cx="1744663"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8745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6" name="Title 1"/>
          <p:cNvSpPr>
            <a:spLocks noGrp="1"/>
          </p:cNvSpPr>
          <p:nvPr>
            <p:ph type="title"/>
          </p:nvPr>
        </p:nvSpPr>
        <p:spPr>
          <a:xfrm>
            <a:off x="5562600" y="152400"/>
            <a:ext cx="3124200" cy="838200"/>
          </a:xfrm>
        </p:spPr>
        <p:txBody>
          <a:bodyPr vert="horz">
            <a:normAutofit/>
          </a:bodyPr>
          <a:lstStyle/>
          <a:p>
            <a:pPr algn="ctr"/>
            <a:r>
              <a:rPr lang="en-US" b="1" dirty="0" smtClean="0">
                <a:solidFill>
                  <a:srgbClr val="FFC000"/>
                </a:solidFill>
              </a:rPr>
              <a:t>Flipping</a:t>
            </a:r>
            <a:endParaRPr lang="en-US" b="1" dirty="0">
              <a:solidFill>
                <a:srgbClr val="FFC000"/>
              </a:solidFill>
            </a:endParaRPr>
          </a:p>
        </p:txBody>
      </p:sp>
      <p:sp>
        <p:nvSpPr>
          <p:cNvPr id="7" name="Content Placeholder 2"/>
          <p:cNvSpPr>
            <a:spLocks noGrp="1"/>
          </p:cNvSpPr>
          <p:nvPr>
            <p:ph idx="1"/>
          </p:nvPr>
        </p:nvSpPr>
        <p:spPr>
          <a:xfrm>
            <a:off x="952500" y="3581400"/>
            <a:ext cx="7239000" cy="3124200"/>
          </a:xfrm>
        </p:spPr>
        <p:txBody>
          <a:bodyPr vert="horz">
            <a:normAutofit/>
          </a:bodyPr>
          <a:lstStyle/>
          <a:p>
            <a:r>
              <a:rPr lang="en-US" sz="2800" dirty="0" smtClean="0">
                <a:solidFill>
                  <a:srgbClr val="FFC000"/>
                </a:solidFill>
              </a:rPr>
              <a:t>Max Planck Digital Library white paper</a:t>
            </a:r>
            <a:endParaRPr lang="en-US" sz="2800" dirty="0">
              <a:solidFill>
                <a:srgbClr val="FFC000"/>
              </a:solidFill>
            </a:endParaRPr>
          </a:p>
          <a:p>
            <a:r>
              <a:rPr lang="en-US" sz="2800" dirty="0" smtClean="0">
                <a:solidFill>
                  <a:srgbClr val="FFC000"/>
                </a:solidFill>
              </a:rPr>
              <a:t>Berlin12 conference</a:t>
            </a:r>
          </a:p>
          <a:p>
            <a:r>
              <a:rPr lang="en-US" sz="2800" dirty="0" smtClean="0">
                <a:solidFill>
                  <a:srgbClr val="FFC000"/>
                </a:solidFill>
              </a:rPr>
              <a:t>OA2020 </a:t>
            </a:r>
          </a:p>
          <a:p>
            <a:r>
              <a:rPr lang="en-US" sz="2800" dirty="0" smtClean="0">
                <a:solidFill>
                  <a:srgbClr val="FFC000"/>
                </a:solidFill>
              </a:rPr>
              <a:t>Harvard </a:t>
            </a:r>
            <a:r>
              <a:rPr lang="en-US" sz="2800" dirty="0">
                <a:solidFill>
                  <a:srgbClr val="FFC000"/>
                </a:solidFill>
              </a:rPr>
              <a:t>Journal Flipping Project</a:t>
            </a:r>
          </a:p>
          <a:p>
            <a:r>
              <a:rPr lang="en-US" sz="2800" dirty="0" smtClean="0">
                <a:solidFill>
                  <a:srgbClr val="FFC000"/>
                </a:solidFill>
              </a:rPr>
              <a:t>Pay-it-Forward</a:t>
            </a:r>
          </a:p>
          <a:p>
            <a:endParaRPr lang="en-US" sz="2800" dirty="0"/>
          </a:p>
        </p:txBody>
      </p:sp>
    </p:spTree>
    <p:extLst>
      <p:ext uri="{BB962C8B-B14F-4D97-AF65-F5344CB8AC3E}">
        <p14:creationId xmlns:p14="http://schemas.microsoft.com/office/powerpoint/2010/main" val="84057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4343400"/>
            <a:ext cx="9144000" cy="2514600"/>
          </a:xfrm>
          <a:prstGeom prst="rect">
            <a:avLst/>
          </a:pr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6" name="Title 1"/>
          <p:cNvSpPr>
            <a:spLocks noGrp="1"/>
          </p:cNvSpPr>
          <p:nvPr>
            <p:ph type="title"/>
          </p:nvPr>
        </p:nvSpPr>
        <p:spPr>
          <a:xfrm>
            <a:off x="228600" y="4419600"/>
            <a:ext cx="914400" cy="2438400"/>
          </a:xfrm>
        </p:spPr>
        <p:txBody>
          <a:bodyPr vert="vert270">
            <a:normAutofit fontScale="90000"/>
          </a:bodyPr>
          <a:lstStyle/>
          <a:p>
            <a:pPr algn="ctr"/>
            <a:r>
              <a:rPr lang="en-US" sz="3200" b="1" dirty="0" smtClean="0">
                <a:solidFill>
                  <a:srgbClr val="FFC000"/>
                </a:solidFill>
              </a:rPr>
              <a:t>Go for Gold!</a:t>
            </a:r>
            <a:endParaRPr lang="en-US" sz="3200" b="1" dirty="0">
              <a:solidFill>
                <a:srgbClr val="FFC000"/>
              </a:solidFill>
            </a:endParaRPr>
          </a:p>
        </p:txBody>
      </p:sp>
      <p:sp>
        <p:nvSpPr>
          <p:cNvPr id="7" name="Content Placeholder 2"/>
          <p:cNvSpPr>
            <a:spLocks noGrp="1"/>
          </p:cNvSpPr>
          <p:nvPr>
            <p:ph idx="1"/>
          </p:nvPr>
        </p:nvSpPr>
        <p:spPr>
          <a:xfrm>
            <a:off x="1600200" y="4800600"/>
            <a:ext cx="6629400" cy="2057400"/>
          </a:xfrm>
        </p:spPr>
        <p:txBody>
          <a:bodyPr vert="horz">
            <a:normAutofit/>
          </a:bodyPr>
          <a:lstStyle/>
          <a:p>
            <a:r>
              <a:rPr lang="en-US" sz="2800" dirty="0" smtClean="0">
                <a:solidFill>
                  <a:srgbClr val="FFC000"/>
                </a:solidFill>
              </a:rPr>
              <a:t>Dutch Universities – multiple publishers</a:t>
            </a:r>
          </a:p>
          <a:p>
            <a:r>
              <a:rPr lang="en-US" sz="2800" dirty="0" smtClean="0">
                <a:solidFill>
                  <a:srgbClr val="FFC000"/>
                </a:solidFill>
              </a:rPr>
              <a:t>Sweden – Springer</a:t>
            </a:r>
          </a:p>
        </p:txBody>
      </p:sp>
    </p:spTree>
    <p:extLst>
      <p:ext uri="{BB962C8B-B14F-4D97-AF65-F5344CB8AC3E}">
        <p14:creationId xmlns:p14="http://schemas.microsoft.com/office/powerpoint/2010/main" val="1145240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6" name="Title 1"/>
          <p:cNvSpPr>
            <a:spLocks noGrp="1"/>
          </p:cNvSpPr>
          <p:nvPr>
            <p:ph type="title"/>
          </p:nvPr>
        </p:nvSpPr>
        <p:spPr>
          <a:xfrm>
            <a:off x="1066800" y="152400"/>
            <a:ext cx="7620000" cy="838200"/>
          </a:xfrm>
        </p:spPr>
        <p:txBody>
          <a:bodyPr vert="horz">
            <a:normAutofit/>
          </a:bodyPr>
          <a:lstStyle/>
          <a:p>
            <a:pPr algn="ctr"/>
            <a:r>
              <a:rPr lang="en-US" b="1" dirty="0" smtClean="0">
                <a:solidFill>
                  <a:srgbClr val="FFC000"/>
                </a:solidFill>
              </a:rPr>
              <a:t>Pay-It-Forward Project</a:t>
            </a:r>
            <a:endParaRPr lang="en-US" b="1" dirty="0">
              <a:solidFill>
                <a:srgbClr val="FFC000"/>
              </a:solidFill>
            </a:endParaRPr>
          </a:p>
        </p:txBody>
      </p:sp>
      <p:sp>
        <p:nvSpPr>
          <p:cNvPr id="7" name="Content Placeholder 2"/>
          <p:cNvSpPr>
            <a:spLocks noGrp="1"/>
          </p:cNvSpPr>
          <p:nvPr>
            <p:ph idx="1"/>
          </p:nvPr>
        </p:nvSpPr>
        <p:spPr>
          <a:xfrm>
            <a:off x="1066800" y="1600200"/>
            <a:ext cx="7239000" cy="3124200"/>
          </a:xfrm>
        </p:spPr>
        <p:txBody>
          <a:bodyPr vert="horz">
            <a:normAutofit/>
          </a:bodyPr>
          <a:lstStyle/>
          <a:p>
            <a:r>
              <a:rPr lang="en-US" sz="2800" dirty="0" smtClean="0">
                <a:solidFill>
                  <a:srgbClr val="FFC000"/>
                </a:solidFill>
              </a:rPr>
              <a:t>CDL, UC, Harvard, Ohio State, UBC</a:t>
            </a:r>
          </a:p>
          <a:p>
            <a:r>
              <a:rPr lang="en-US" sz="2800" dirty="0" smtClean="0">
                <a:solidFill>
                  <a:srgbClr val="FFC000"/>
                </a:solidFill>
              </a:rPr>
              <a:t>APC-based </a:t>
            </a:r>
            <a:r>
              <a:rPr lang="en-US" sz="2800" dirty="0" smtClean="0">
                <a:solidFill>
                  <a:srgbClr val="FFC000"/>
                </a:solidFill>
              </a:rPr>
              <a:t>model</a:t>
            </a:r>
          </a:p>
          <a:p>
            <a:r>
              <a:rPr lang="en-US" sz="2800" dirty="0" smtClean="0">
                <a:solidFill>
                  <a:srgbClr val="FFC000"/>
                </a:solidFill>
              </a:rPr>
              <a:t>UCSF APC breakeven, lib budget: $533</a:t>
            </a:r>
          </a:p>
          <a:p>
            <a:r>
              <a:rPr lang="en-US" sz="2800" dirty="0" smtClean="0">
                <a:solidFill>
                  <a:srgbClr val="FFC000"/>
                </a:solidFill>
              </a:rPr>
              <a:t>UC APC average, library budgets: $1,211</a:t>
            </a:r>
          </a:p>
          <a:p>
            <a:r>
              <a:rPr lang="en-US" sz="2800" dirty="0" smtClean="0">
                <a:solidFill>
                  <a:srgbClr val="FFC000"/>
                </a:solidFill>
              </a:rPr>
              <a:t>UCSF average spend on APCs: $2,271</a:t>
            </a:r>
            <a:endParaRPr lang="en-US" sz="2800" dirty="0" smtClean="0">
              <a:solidFill>
                <a:srgbClr val="FFC000"/>
              </a:solidFill>
            </a:endParaRPr>
          </a:p>
          <a:p>
            <a:endParaRPr lang="en-US" sz="2800" dirty="0" smtClean="0">
              <a:solidFill>
                <a:srgbClr val="FFC000"/>
              </a:solidFill>
            </a:endParaRPr>
          </a:p>
          <a:p>
            <a:endParaRPr lang="en-US" sz="2800" dirty="0" smtClean="0">
              <a:solidFill>
                <a:srgbClr val="FFC000"/>
              </a:solidFill>
            </a:endParaRPr>
          </a:p>
          <a:p>
            <a:endParaRPr lang="en-US" sz="2800" dirty="0"/>
          </a:p>
        </p:txBody>
      </p:sp>
    </p:spTree>
    <p:extLst>
      <p:ext uri="{BB962C8B-B14F-4D97-AF65-F5344CB8AC3E}">
        <p14:creationId xmlns:p14="http://schemas.microsoft.com/office/powerpoint/2010/main" val="1804729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blipFill dpi="0" rotWithShape="1">
            <a:blip r:embed="rId3"/>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6" name="Picture 5" descr="UCSF_sublogo_Library_white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6297598"/>
            <a:ext cx="1657992" cy="379396"/>
          </a:xfrm>
          <a:prstGeom prst="rect">
            <a:avLst/>
          </a:prstGeom>
        </p:spPr>
      </p:pic>
      <p:sp>
        <p:nvSpPr>
          <p:cNvPr id="5" name="Rectangle 4"/>
          <p:cNvSpPr/>
          <p:nvPr/>
        </p:nvSpPr>
        <p:spPr>
          <a:xfrm>
            <a:off x="0" y="1"/>
            <a:ext cx="9144000" cy="6858000"/>
          </a:xfrm>
          <a:prstGeom prst="rect">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p:cNvSpPr txBox="1"/>
          <p:nvPr/>
        </p:nvSpPr>
        <p:spPr>
          <a:xfrm>
            <a:off x="1943100" y="2515770"/>
            <a:ext cx="5257800" cy="923330"/>
          </a:xfrm>
          <a:prstGeom prst="rect">
            <a:avLst/>
          </a:prstGeom>
          <a:noFill/>
        </p:spPr>
        <p:txBody>
          <a:bodyPr wrap="square" rtlCol="0">
            <a:spAutoFit/>
          </a:bodyPr>
          <a:lstStyle/>
          <a:p>
            <a:pPr algn="ctr"/>
            <a:r>
              <a:rPr lang="en-US" sz="5400" b="1" dirty="0" smtClean="0">
                <a:solidFill>
                  <a:srgbClr val="FFC000"/>
                </a:solidFill>
              </a:rPr>
              <a:t>Thank you!</a:t>
            </a:r>
          </a:p>
        </p:txBody>
      </p:sp>
    </p:spTree>
    <p:extLst>
      <p:ext uri="{BB962C8B-B14F-4D97-AF65-F5344CB8AC3E}">
        <p14:creationId xmlns:p14="http://schemas.microsoft.com/office/powerpoint/2010/main" val="35423853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8000"/>
            <a:lum/>
          </a:blip>
          <a:srcRect/>
          <a:stretch>
            <a:fillRect l="-12000" r="-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dirty="0"/>
          </a:p>
        </p:txBody>
      </p:sp>
      <p:sp>
        <p:nvSpPr>
          <p:cNvPr id="4" name="Rectangle 3"/>
          <p:cNvSpPr/>
          <p:nvPr/>
        </p:nvSpPr>
        <p:spPr>
          <a:xfrm>
            <a:off x="0" y="0"/>
            <a:ext cx="9144000" cy="6858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6" name="TextBox 5"/>
          <p:cNvSpPr txBox="1"/>
          <p:nvPr/>
        </p:nvSpPr>
        <p:spPr>
          <a:xfrm>
            <a:off x="0" y="228600"/>
            <a:ext cx="9144000" cy="1754326"/>
          </a:xfrm>
          <a:prstGeom prst="rect">
            <a:avLst/>
          </a:prstGeom>
          <a:solidFill>
            <a:schemeClr val="accent1">
              <a:lumMod val="75000"/>
              <a:alpha val="70000"/>
            </a:schemeClr>
          </a:solidFill>
        </p:spPr>
        <p:txBody>
          <a:bodyPr wrap="square" rtlCol="0">
            <a:spAutoFit/>
          </a:bodyPr>
          <a:lstStyle/>
          <a:p>
            <a:pPr algn="ctr"/>
            <a:endParaRPr lang="en-US" sz="3600" b="1" dirty="0" smtClean="0">
              <a:solidFill>
                <a:schemeClr val="bg1"/>
              </a:solidFill>
              <a:latin typeface="Helvetica Neue"/>
            </a:endParaRPr>
          </a:p>
          <a:p>
            <a:pPr algn="ctr"/>
            <a:r>
              <a:rPr lang="en-US" sz="3600" b="1" dirty="0" smtClean="0">
                <a:solidFill>
                  <a:srgbClr val="00B050"/>
                </a:solidFill>
                <a:latin typeface="Helvetica Neue"/>
              </a:rPr>
              <a:t>Green OA,</a:t>
            </a:r>
            <a:r>
              <a:rPr lang="en-US" sz="3600" b="1" dirty="0" smtClean="0">
                <a:solidFill>
                  <a:schemeClr val="bg1"/>
                </a:solidFill>
                <a:latin typeface="Helvetica Neue"/>
              </a:rPr>
              <a:t> </a:t>
            </a:r>
            <a:r>
              <a:rPr lang="en-US" sz="3600" b="1" dirty="0" smtClean="0">
                <a:solidFill>
                  <a:srgbClr val="FFFF00"/>
                </a:solidFill>
                <a:latin typeface="Helvetica Neue"/>
              </a:rPr>
              <a:t>Gold OA</a:t>
            </a:r>
          </a:p>
          <a:p>
            <a:pPr algn="ctr"/>
            <a:endParaRPr lang="en-US" sz="3600" b="1" dirty="0">
              <a:solidFill>
                <a:schemeClr val="bg1"/>
              </a:solidFill>
              <a:latin typeface="Helvetica Neue"/>
            </a:endParaRPr>
          </a:p>
        </p:txBody>
      </p:sp>
    </p:spTree>
    <p:extLst>
      <p:ext uri="{BB962C8B-B14F-4D97-AF65-F5344CB8AC3E}">
        <p14:creationId xmlns:p14="http://schemas.microsoft.com/office/powerpoint/2010/main" val="1353349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38200" cy="4572000"/>
          </a:xfrm>
        </p:spPr>
        <p:txBody>
          <a:bodyPr vert="vert270"/>
          <a:lstStyle/>
          <a:p>
            <a:r>
              <a:rPr lang="en-US" b="1" dirty="0" smtClean="0">
                <a:solidFill>
                  <a:srgbClr val="FFC000"/>
                </a:solidFill>
              </a:rPr>
              <a:t>Growth of OA</a:t>
            </a:r>
            <a:endParaRPr lang="en-US" b="1" dirty="0">
              <a:solidFill>
                <a:srgbClr val="FFC000"/>
              </a:solidFill>
            </a:endParaRPr>
          </a:p>
        </p:txBody>
      </p:sp>
      <p:sp>
        <p:nvSpPr>
          <p:cNvPr id="5" name="Content Placeholder 4"/>
          <p:cNvSpPr>
            <a:spLocks noGrp="1"/>
          </p:cNvSpPr>
          <p:nvPr>
            <p:ph sz="half" idx="2"/>
          </p:nvPr>
        </p:nvSpPr>
        <p:spPr/>
        <p:txBody>
          <a:bodyPr/>
          <a:lstStyle/>
          <a:p>
            <a:endParaRPr lang="en-US"/>
          </a:p>
        </p:txBody>
      </p:sp>
      <p:pic>
        <p:nvPicPr>
          <p:cNvPr id="1026"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981200" y="152400"/>
            <a:ext cx="6248400" cy="312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05200"/>
            <a:ext cx="6248400"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779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C000"/>
                </a:solidFill>
              </a:rPr>
              <a:t>Article Processing Charges (APCs)</a:t>
            </a:r>
            <a:endParaRPr lang="en-US" b="1" dirty="0">
              <a:solidFill>
                <a:srgbClr val="FFC000"/>
              </a:solidFill>
            </a:endParaRPr>
          </a:p>
        </p:txBody>
      </p:sp>
      <p:sp>
        <p:nvSpPr>
          <p:cNvPr id="3" name="Content Placeholder 2"/>
          <p:cNvSpPr>
            <a:spLocks noGrp="1"/>
          </p:cNvSpPr>
          <p:nvPr>
            <p:ph idx="1"/>
          </p:nvPr>
        </p:nvSpPr>
        <p:spPr/>
        <p:txBody>
          <a:bodyPr/>
          <a:lstStyle/>
          <a:p>
            <a:pPr marL="0" indent="0">
              <a:buNone/>
            </a:pPr>
            <a:endParaRPr lang="en-US" dirty="0" smtClean="0"/>
          </a:p>
          <a:p>
            <a:endParaRPr lang="en-US" dirty="0"/>
          </a:p>
          <a:p>
            <a:endParaRPr lang="en-US" dirty="0"/>
          </a:p>
        </p:txBody>
      </p:sp>
      <p:pic>
        <p:nvPicPr>
          <p:cNvPr id="2050" name="Picture 2" descr="ACS AuthorCho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864" y="4617484"/>
            <a:ext cx="14287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omed Central logo"/>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874712" y="5029200"/>
            <a:ext cx="3841291" cy="7469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ringer Open logo"/>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5562600" y="1754550"/>
            <a:ext cx="2884439" cy="5445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Image result for hindawi"/>
          <p:cNvSpPr>
            <a:spLocks noChangeAspect="1" noChangeArrowheads="1"/>
          </p:cNvSpPr>
          <p:nvPr/>
        </p:nvSpPr>
        <p:spPr bwMode="auto">
          <a:xfrm>
            <a:off x="155575" y="-685800"/>
            <a:ext cx="1438275" cy="1438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hindawi"/>
          <p:cNvSpPr>
            <a:spLocks noChangeAspect="1" noChangeArrowheads="1"/>
          </p:cNvSpPr>
          <p:nvPr/>
        </p:nvSpPr>
        <p:spPr bwMode="auto">
          <a:xfrm>
            <a:off x="307975" y="-533400"/>
            <a:ext cx="1438275" cy="1438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http://tjm.org/wp-content/uploads/2013/01/PLOS-log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12" y="1516427"/>
            <a:ext cx="1565275" cy="15652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www.jssuni.edu.in/assets/JSS-E-Learning/hindaw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5554" y="2945422"/>
            <a:ext cx="16668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97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lum/>
          </a:blip>
          <a:srcRect/>
          <a:stretch>
            <a:fillRect t="-25000" b="-25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endParaRPr lang="en-US" dirty="0"/>
          </a:p>
          <a:p>
            <a:endParaRPr lang="en-US" dirty="0"/>
          </a:p>
        </p:txBody>
      </p:sp>
      <p:sp>
        <p:nvSpPr>
          <p:cNvPr id="5" name="AutoShape 10" descr="Image result for hindawi"/>
          <p:cNvSpPr>
            <a:spLocks noChangeAspect="1" noChangeArrowheads="1"/>
          </p:cNvSpPr>
          <p:nvPr/>
        </p:nvSpPr>
        <p:spPr bwMode="auto">
          <a:xfrm>
            <a:off x="155575" y="-685800"/>
            <a:ext cx="1438275" cy="1438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http://www.collabra.org/static/images/hea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005" y="1981200"/>
            <a:ext cx="4103497" cy="126651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eerJ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257" y="2133600"/>
            <a:ext cx="2968625" cy="276977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0" y="-9525"/>
            <a:ext cx="9144000" cy="1524000"/>
          </a:xfrm>
          <a:prstGeom prst="rect">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3600" dirty="0">
              <a:solidFill>
                <a:prstClr val="white"/>
              </a:solidFill>
            </a:endParaRPr>
          </a:p>
        </p:txBody>
      </p:sp>
      <p:sp>
        <p:nvSpPr>
          <p:cNvPr id="14" name="Title 1"/>
          <p:cNvSpPr txBox="1">
            <a:spLocks/>
          </p:cNvSpPr>
          <p:nvPr/>
        </p:nvSpPr>
        <p:spPr>
          <a:xfrm>
            <a:off x="457200" y="381000"/>
            <a:ext cx="8229600" cy="95450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kern="1200">
                <a:solidFill>
                  <a:schemeClr val="bg1"/>
                </a:solidFill>
                <a:latin typeface="Helvetica Neue"/>
                <a:ea typeface="+mj-ea"/>
                <a:cs typeface="Helvetica Neue"/>
              </a:defRPr>
            </a:lvl1pPr>
          </a:lstStyle>
          <a:p>
            <a:pPr algn="ctr"/>
            <a:r>
              <a:rPr lang="en-US" sz="3600" b="1" dirty="0" smtClean="0">
                <a:solidFill>
                  <a:srgbClr val="FFC000"/>
                </a:solidFill>
              </a:rPr>
              <a:t>APC Innovations</a:t>
            </a:r>
            <a:endParaRPr lang="en-US" sz="3600" b="1" dirty="0">
              <a:solidFill>
                <a:srgbClr val="FFC000"/>
              </a:solidFill>
            </a:endParaRPr>
          </a:p>
        </p:txBody>
      </p:sp>
      <p:pic>
        <p:nvPicPr>
          <p:cNvPr id="4099" name="Picture 3"/>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2000" contrast="2000"/>
                    </a14:imgEffect>
                  </a14:imgLayer>
                </a14:imgProps>
              </a:ext>
              <a:ext uri="{28A0092B-C50C-407E-A947-70E740481C1C}">
                <a14:useLocalDpi xmlns:a14="http://schemas.microsoft.com/office/drawing/2010/main" val="0"/>
              </a:ext>
            </a:extLst>
          </a:blip>
          <a:srcRect/>
          <a:stretch>
            <a:fillRect/>
          </a:stretch>
        </p:blipFill>
        <p:spPr bwMode="auto">
          <a:xfrm>
            <a:off x="4791056" y="3585041"/>
            <a:ext cx="3754092" cy="617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1430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5334000"/>
            <a:ext cx="9144000" cy="1524000"/>
          </a:xfrm>
          <a:prstGeom prst="rect">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itle 1"/>
          <p:cNvSpPr>
            <a:spLocks noGrp="1"/>
          </p:cNvSpPr>
          <p:nvPr>
            <p:ph type="title"/>
          </p:nvPr>
        </p:nvSpPr>
        <p:spPr>
          <a:xfrm>
            <a:off x="609600" y="5486400"/>
            <a:ext cx="8229600" cy="954506"/>
          </a:xfrm>
        </p:spPr>
        <p:txBody>
          <a:bodyPr>
            <a:normAutofit/>
          </a:bodyPr>
          <a:lstStyle/>
          <a:p>
            <a:pPr algn="ctr"/>
            <a:r>
              <a:rPr lang="en-US" sz="3200" b="1" u="sng" dirty="0">
                <a:solidFill>
                  <a:srgbClr val="FFC000"/>
                </a:solidFill>
              </a:rPr>
              <a:t>http://tiny.ucsf.edu/oadiscounts</a:t>
            </a:r>
            <a:endParaRPr lang="en-US" sz="3200" b="1" dirty="0">
              <a:solidFill>
                <a:srgbClr val="FFC000"/>
              </a:solidFill>
            </a:endParaRPr>
          </a:p>
        </p:txBody>
      </p:sp>
    </p:spTree>
    <p:extLst>
      <p:ext uri="{BB962C8B-B14F-4D97-AF65-F5344CB8AC3E}">
        <p14:creationId xmlns:p14="http://schemas.microsoft.com/office/powerpoint/2010/main" val="3966585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6" name="TextBox 5"/>
          <p:cNvSpPr txBox="1"/>
          <p:nvPr/>
        </p:nvSpPr>
        <p:spPr>
          <a:xfrm>
            <a:off x="6427" y="0"/>
            <a:ext cx="9144000" cy="1046440"/>
          </a:xfrm>
          <a:prstGeom prst="rect">
            <a:avLst/>
          </a:prstGeom>
          <a:solidFill>
            <a:schemeClr val="accent1">
              <a:lumMod val="75000"/>
              <a:alpha val="70000"/>
            </a:schemeClr>
          </a:solidFill>
        </p:spPr>
        <p:txBody>
          <a:bodyPr wrap="square" rtlCol="0">
            <a:spAutoFit/>
          </a:bodyPr>
          <a:lstStyle/>
          <a:p>
            <a:pPr algn="ctr"/>
            <a:endParaRPr lang="en-US" sz="1200" b="1" dirty="0" smtClean="0">
              <a:solidFill>
                <a:srgbClr val="FFC000"/>
              </a:solidFill>
              <a:latin typeface="Helvetica Neue"/>
            </a:endParaRPr>
          </a:p>
          <a:p>
            <a:pPr algn="ctr"/>
            <a:r>
              <a:rPr lang="en-US" sz="3600" b="1" dirty="0" smtClean="0">
                <a:solidFill>
                  <a:schemeClr val="bg1"/>
                </a:solidFill>
                <a:latin typeface="Helvetica Neue"/>
              </a:rPr>
              <a:t>Open Access Publishing Fund</a:t>
            </a:r>
          </a:p>
          <a:p>
            <a:pPr algn="ctr"/>
            <a:endParaRPr lang="en-US" sz="1400" b="1" dirty="0">
              <a:solidFill>
                <a:prstClr val="white"/>
              </a:solidFill>
              <a:latin typeface="Helvetica Neue"/>
            </a:endParaRPr>
          </a:p>
        </p:txBody>
      </p:sp>
      <p:sp>
        <p:nvSpPr>
          <p:cNvPr id="10" name="Content Placeholder 9"/>
          <p:cNvSpPr txBox="1">
            <a:spLocks noGrp="1"/>
          </p:cNvSpPr>
          <p:nvPr>
            <p:ph idx="1"/>
          </p:nvPr>
        </p:nvSpPr>
        <p:spPr>
          <a:xfrm>
            <a:off x="0" y="6273225"/>
            <a:ext cx="9143999" cy="584775"/>
          </a:xfrm>
          <a:prstGeom prst="rect">
            <a:avLst/>
          </a:prstGeom>
          <a:solidFill>
            <a:schemeClr val="accent1">
              <a:lumMod val="75000"/>
              <a:alpha val="70000"/>
            </a:schemeClr>
          </a:solidFill>
        </p:spPr>
        <p:txBody>
          <a:bodyPr wrap="square" rtlCol="0">
            <a:spAutoFit/>
          </a:bodyPr>
          <a:lstStyle/>
          <a:p>
            <a:pPr marL="0" indent="0" algn="ctr">
              <a:buNone/>
            </a:pPr>
            <a:r>
              <a:rPr lang="en-US" sz="3200" b="1" dirty="0">
                <a:solidFill>
                  <a:schemeClr val="bg1"/>
                </a:solidFill>
              </a:rPr>
              <a:t>http://guides.ucsf.edu/oafund</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447800"/>
            <a:ext cx="6234350" cy="3962400"/>
          </a:xfrm>
          <a:prstGeom prst="rect">
            <a:avLst/>
          </a:prstGeom>
          <a:no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07244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C000"/>
                </a:solidFill>
              </a:rPr>
              <a:t>Beware of Predatory OA Journals!</a:t>
            </a:r>
            <a:endParaRPr lang="en-US" dirty="0"/>
          </a:p>
        </p:txBody>
      </p:sp>
      <p:sp>
        <p:nvSpPr>
          <p:cNvPr id="4" name="Rectangle 3"/>
          <p:cNvSpPr/>
          <p:nvPr/>
        </p:nvSpPr>
        <p:spPr>
          <a:xfrm>
            <a:off x="0" y="0"/>
            <a:ext cx="9144000" cy="6858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0" name="Content Placeholder 9"/>
          <p:cNvSpPr txBox="1">
            <a:spLocks noGrp="1"/>
          </p:cNvSpPr>
          <p:nvPr>
            <p:ph idx="1"/>
          </p:nvPr>
        </p:nvSpPr>
        <p:spPr>
          <a:xfrm>
            <a:off x="1219200" y="6273225"/>
            <a:ext cx="5791200" cy="584775"/>
          </a:xfrm>
          <a:prstGeom prst="rect">
            <a:avLst/>
          </a:prstGeom>
          <a:noFill/>
        </p:spPr>
        <p:txBody>
          <a:bodyPr wrap="square" rtlCol="0">
            <a:spAutoFit/>
          </a:bodyPr>
          <a:lstStyle/>
          <a:p>
            <a:pPr marL="0" indent="0">
              <a:buNone/>
            </a:pPr>
            <a:r>
              <a:rPr lang="en-US" sz="3200" b="1" dirty="0" smtClean="0">
                <a:solidFill>
                  <a:srgbClr val="FFC000"/>
                </a:solidFill>
              </a:rPr>
              <a:t>http://tiny.ucsf.edu/assessoa</a:t>
            </a:r>
            <a:endParaRPr lang="en-US" sz="3200" b="1" dirty="0">
              <a:solidFill>
                <a:srgbClr val="FFC000"/>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639" y="1600200"/>
            <a:ext cx="4473575"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55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endParaRPr lang="en-US" dirty="0"/>
          </a:p>
          <a:p>
            <a:endParaRPr lang="en-US" dirty="0"/>
          </a:p>
        </p:txBody>
      </p:sp>
      <p:sp>
        <p:nvSpPr>
          <p:cNvPr id="5" name="AutoShape 10" descr="Image result for hindawi"/>
          <p:cNvSpPr>
            <a:spLocks noChangeAspect="1" noChangeArrowheads="1"/>
          </p:cNvSpPr>
          <p:nvPr/>
        </p:nvSpPr>
        <p:spPr bwMode="auto">
          <a:xfrm>
            <a:off x="155575" y="-685800"/>
            <a:ext cx="1438275" cy="1438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hindawi"/>
          <p:cNvSpPr>
            <a:spLocks noChangeAspect="1" noChangeArrowheads="1"/>
          </p:cNvSpPr>
          <p:nvPr/>
        </p:nvSpPr>
        <p:spPr bwMode="auto">
          <a:xfrm>
            <a:off x="307975" y="-533400"/>
            <a:ext cx="1438275" cy="1438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0" y="-918"/>
            <a:ext cx="9144000" cy="6858000"/>
          </a:xfrm>
          <a:prstGeom prst="rect">
            <a:avLst/>
          </a:pr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5" name="Title 1"/>
          <p:cNvSpPr>
            <a:spLocks noGrp="1"/>
          </p:cNvSpPr>
          <p:nvPr>
            <p:ph type="title"/>
          </p:nvPr>
        </p:nvSpPr>
        <p:spPr>
          <a:xfrm>
            <a:off x="533400" y="752475"/>
            <a:ext cx="8229600" cy="1143000"/>
          </a:xfrm>
        </p:spPr>
        <p:txBody>
          <a:bodyPr/>
          <a:lstStyle/>
          <a:p>
            <a:pPr algn="ctr"/>
            <a:r>
              <a:rPr lang="en-US" b="1" dirty="0" smtClean="0"/>
              <a:t>Subsidized Journals</a:t>
            </a:r>
            <a:endParaRPr lang="en-US" b="1" dirty="0"/>
          </a:p>
        </p:txBody>
      </p:sp>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3287616"/>
            <a:ext cx="3810000" cy="1858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descr="http://crl.acrl.org/local/img/journal_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7508" y="3859573"/>
            <a:ext cx="3143250"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65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3755</TotalTime>
  <Words>3190</Words>
  <Application>Microsoft Office PowerPoint</Application>
  <PresentationFormat>On-screen Show (4:3)</PresentationFormat>
  <Paragraphs>211</Paragraphs>
  <Slides>16</Slides>
  <Notes>16</Notes>
  <HiddenSlides>0</HiddenSlides>
  <MMClips>0</MMClips>
  <ScaleCrop>false</ScaleCrop>
  <HeadingPairs>
    <vt:vector size="4" baseType="variant">
      <vt:variant>
        <vt:lpstr>Theme</vt:lpstr>
      </vt:variant>
      <vt:variant>
        <vt:i4>4</vt:i4>
      </vt:variant>
      <vt:variant>
        <vt:lpstr>Slide Titles</vt:lpstr>
      </vt:variant>
      <vt:variant>
        <vt:i4>16</vt:i4>
      </vt:variant>
    </vt:vector>
  </HeadingPairs>
  <TitlesOfParts>
    <vt:vector size="20" baseType="lpstr">
      <vt:lpstr>1_Office Theme</vt:lpstr>
      <vt:lpstr>Presentation2</vt:lpstr>
      <vt:lpstr>Custom Design</vt:lpstr>
      <vt:lpstr>1_Presentation2</vt:lpstr>
      <vt:lpstr>PowerPoint Presentation</vt:lpstr>
      <vt:lpstr>PowerPoint Presentation</vt:lpstr>
      <vt:lpstr>Growth of OA</vt:lpstr>
      <vt:lpstr>Article Processing Charges (APCs)</vt:lpstr>
      <vt:lpstr>PowerPoint Presentation</vt:lpstr>
      <vt:lpstr>http://tiny.ucsf.edu/oadiscounts</vt:lpstr>
      <vt:lpstr>PowerPoint Presentation</vt:lpstr>
      <vt:lpstr>Beware of Predatory OA Journals!</vt:lpstr>
      <vt:lpstr>Subsidized Journals</vt:lpstr>
      <vt:lpstr>Institutional Sponsorships</vt:lpstr>
      <vt:lpstr>PowerPoint Presentation</vt:lpstr>
      <vt:lpstr>Unlocking Books</vt:lpstr>
      <vt:lpstr>Flipping</vt:lpstr>
      <vt:lpstr>Go for Gold!</vt:lpstr>
      <vt:lpstr>Pay-It-Forward Project</vt:lpstr>
      <vt:lpstr>PowerPoint Presentation</vt:lpstr>
    </vt:vector>
  </TitlesOfParts>
  <Company>UCSF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Kochi, Julia</dc:creator>
  <cp:lastModifiedBy>Taylor, Anneliese</cp:lastModifiedBy>
  <cp:revision>163</cp:revision>
  <dcterms:created xsi:type="dcterms:W3CDTF">2016-05-13T03:02:19Z</dcterms:created>
  <dcterms:modified xsi:type="dcterms:W3CDTF">2016-08-03T17:54:02Z</dcterms:modified>
</cp:coreProperties>
</file>